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257" r:id="rId3"/>
    <p:sldId id="258" r:id="rId4"/>
    <p:sldId id="259" r:id="rId5"/>
    <p:sldId id="260" r:id="rId6"/>
    <p:sldId id="264" r:id="rId7"/>
    <p:sldId id="271" r:id="rId8"/>
    <p:sldId id="265" r:id="rId9"/>
    <p:sldId id="266" r:id="rId10"/>
    <p:sldId id="267" r:id="rId11"/>
    <p:sldId id="268" r:id="rId12"/>
    <p:sldId id="269" r:id="rId13"/>
    <p:sldId id="270" r:id="rId14"/>
    <p:sldId id="273" r:id="rId15"/>
    <p:sldId id="316" r:id="rId16"/>
    <p:sldId id="274" r:id="rId17"/>
    <p:sldId id="261" r:id="rId18"/>
    <p:sldId id="262" r:id="rId19"/>
    <p:sldId id="275" r:id="rId20"/>
    <p:sldId id="263" r:id="rId21"/>
    <p:sldId id="317" r:id="rId22"/>
    <p:sldId id="277" r:id="rId23"/>
    <p:sldId id="278" r:id="rId24"/>
    <p:sldId id="279" r:id="rId25"/>
    <p:sldId id="280" r:id="rId26"/>
    <p:sldId id="288" r:id="rId27"/>
    <p:sldId id="281" r:id="rId28"/>
    <p:sldId id="282" r:id="rId29"/>
    <p:sldId id="286" r:id="rId30"/>
    <p:sldId id="295" r:id="rId31"/>
    <p:sldId id="296" r:id="rId32"/>
    <p:sldId id="297" r:id="rId33"/>
    <p:sldId id="298" r:id="rId34"/>
    <p:sldId id="299" r:id="rId35"/>
    <p:sldId id="300" r:id="rId36"/>
    <p:sldId id="301" r:id="rId37"/>
    <p:sldId id="302" r:id="rId38"/>
    <p:sldId id="303" r:id="rId39"/>
    <p:sldId id="304" r:id="rId40"/>
    <p:sldId id="305" r:id="rId41"/>
    <p:sldId id="315" r:id="rId42"/>
    <p:sldId id="289" r:id="rId43"/>
    <p:sldId id="290" r:id="rId44"/>
    <p:sldId id="292" r:id="rId45"/>
    <p:sldId id="283" r:id="rId46"/>
    <p:sldId id="287" r:id="rId47"/>
    <p:sldId id="306" r:id="rId48"/>
    <p:sldId id="307" r:id="rId49"/>
    <p:sldId id="308" r:id="rId50"/>
    <p:sldId id="309" r:id="rId51"/>
    <p:sldId id="310" r:id="rId52"/>
    <p:sldId id="311" r:id="rId53"/>
    <p:sldId id="312" r:id="rId54"/>
    <p:sldId id="313" r:id="rId55"/>
    <p:sldId id="314" r:id="rId56"/>
    <p:sldId id="318" r:id="rId57"/>
    <p:sldId id="284" r:id="rId58"/>
    <p:sldId id="285" r:id="rId59"/>
    <p:sldId id="293" r:id="rId60"/>
    <p:sldId id="294" r:id="rId61"/>
    <p:sldId id="329" r:id="rId62"/>
    <p:sldId id="319" r:id="rId63"/>
    <p:sldId id="320" r:id="rId64"/>
    <p:sldId id="321" r:id="rId65"/>
    <p:sldId id="322" r:id="rId66"/>
    <p:sldId id="323" r:id="rId67"/>
    <p:sldId id="324" r:id="rId68"/>
    <p:sldId id="325" r:id="rId69"/>
    <p:sldId id="326" r:id="rId70"/>
    <p:sldId id="327" r:id="rId71"/>
    <p:sldId id="328"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990" autoAdjust="0"/>
  </p:normalViewPr>
  <p:slideViewPr>
    <p:cSldViewPr snapToGrid="0" snapToObjects="1">
      <p:cViewPr varScale="1">
        <p:scale>
          <a:sx n="82" d="100"/>
          <a:sy n="82" d="100"/>
        </p:scale>
        <p:origin x="-13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0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4D7292-A557-374F-AAA3-61FEFB63C0CF}" type="datetimeFigureOut">
              <a:rPr lang="en-US" smtClean="0"/>
              <a:t>22/11/2014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111A03-0C5D-8843-8A36-91CE5204C9DA}" type="slidenum">
              <a:rPr lang="en-US" smtClean="0"/>
              <a:t>‹#›</a:t>
            </a:fld>
            <a:endParaRPr lang="en-US"/>
          </a:p>
        </p:txBody>
      </p:sp>
    </p:spTree>
    <p:extLst>
      <p:ext uri="{BB962C8B-B14F-4D97-AF65-F5344CB8AC3E}">
        <p14:creationId xmlns:p14="http://schemas.microsoft.com/office/powerpoint/2010/main" val="8273642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a:t>
            </a:r>
            <a:r>
              <a:rPr lang="en-US" smtClean="0"/>
              <a:t>variable resistor</a:t>
            </a: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a:t>
            </a:r>
            <a:r>
              <a:rPr lang="en-US" smtClean="0"/>
              <a:t>variable resistor</a:t>
            </a: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6" name="Shape 2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57" name="Shape 1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You can experiment with switching out the 10k resistor or the 470uF capacitor (connected to the 555) to see how they affect the duration of the output pulse.  Remember, since t = 1.1*R*C seconds, increasing resistance or capacitance will always increase the duration of the pulse.</a:t>
            </a:r>
            <a:endParaRPr dirty="0"/>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How it works</a:t>
            </a:r>
            <a:endParaRPr dirty="0"/>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Normally, potentiometers are wired as variable voltage dividers:  connect +V to one side, connect the other side to ground, and the middle pin will output a voltage between 0 and +V (fig 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by only connecting two pins (one outside pin and one center pin) of a potentiometer to your circuit, you can turn a pot into a variable resistor.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 B label means it is a linear taper pot.  This means the resistance of the material inside the pot is uniform for all positions of the knob.</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A label on it it has a logarithmic taper: the resistive material inside the pot is not uniform.</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dirty="0"/>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variable resistor</a:t>
            </a:r>
            <a:endParaRPr dirty="0"/>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variable resistor</a:t>
            </a:r>
            <a:endParaRPr dirty="0"/>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Press the button attached to pin 2 (trigger).  The LED should light up, indicating that the output is now in a high state.  Release the trigger button, the LED will remain lit.  Now press the reset button, this will cause the output to go low and turn the LED off.  Release the reset button, the LED should remain off.  Now you have created a circuit that toggles between two stable states based on which button was last pressed</a:t>
            </a:r>
            <a:endParaRPr dirty="0"/>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variable resistor</a:t>
            </a:r>
            <a:endParaRPr dirty="0"/>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endParaRPr/>
          </a:p>
        </p:txBody>
      </p:sp>
      <p:sp>
        <p:nvSpPr>
          <p:cNvPr id="211" name="Shape 2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a:t>
            </a:r>
            <a:r>
              <a:rPr lang="en-US" smtClean="0"/>
              <a:t>variable resistor</a:t>
            </a: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lvl="0" rtl="0">
              <a:spcBef>
                <a:spcPts val="0"/>
              </a:spcBef>
              <a:buNone/>
            </a:pPr>
            <a:r>
              <a:rPr lang="en-US" dirty="0" smtClean="0"/>
              <a:t>Pencil </a:t>
            </a:r>
            <a:r>
              <a:rPr lang="en-US" smtClean="0"/>
              <a:t>variable resistor</a:t>
            </a:r>
            <a:endParaRPr/>
          </a:p>
        </p:txBody>
      </p:sp>
      <p:sp>
        <p:nvSpPr>
          <p:cNvPr id="231" name="Shape 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458B6E-FCD4-3E4C-971D-8D53BB435DD2}" type="datetimeFigureOut">
              <a:rPr lang="en-US" smtClean="0"/>
              <a:t>22/11/2014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1570143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458B6E-FCD4-3E4C-971D-8D53BB435DD2}" type="datetimeFigureOut">
              <a:rPr lang="en-US" smtClean="0"/>
              <a:t>22/11/2014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881118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458B6E-FCD4-3E4C-971D-8D53BB435DD2}" type="datetimeFigureOut">
              <a:rPr lang="en-US" smtClean="0"/>
              <a:t>22/11/2014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33555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458B6E-FCD4-3E4C-971D-8D53BB435DD2}" type="datetimeFigureOut">
              <a:rPr lang="en-US" smtClean="0"/>
              <a:t>22/11/2014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2523288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458B6E-FCD4-3E4C-971D-8D53BB435DD2}" type="datetimeFigureOut">
              <a:rPr lang="en-US" smtClean="0"/>
              <a:t>22/11/2014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006581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458B6E-FCD4-3E4C-971D-8D53BB435DD2}" type="datetimeFigureOut">
              <a:rPr lang="en-US" smtClean="0"/>
              <a:t>22/11/2014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984627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458B6E-FCD4-3E4C-971D-8D53BB435DD2}" type="datetimeFigureOut">
              <a:rPr lang="en-US" smtClean="0"/>
              <a:t>22/11/2014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95393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458B6E-FCD4-3E4C-971D-8D53BB435DD2}" type="datetimeFigureOut">
              <a:rPr lang="en-US" smtClean="0"/>
              <a:t>22/11/2014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57203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458B6E-FCD4-3E4C-971D-8D53BB435DD2}" type="datetimeFigureOut">
              <a:rPr lang="en-US" smtClean="0"/>
              <a:t>22/11/2014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1961554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458B6E-FCD4-3E4C-971D-8D53BB435DD2}" type="datetimeFigureOut">
              <a:rPr lang="en-US" smtClean="0"/>
              <a:t>22/11/2014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792869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458B6E-FCD4-3E4C-971D-8D53BB435DD2}" type="datetimeFigureOut">
              <a:rPr lang="en-US" smtClean="0"/>
              <a:t>22/11/2014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C5B76F-25FB-324B-9CA1-9003A651D48E}" type="slidenum">
              <a:rPr lang="en-US" smtClean="0"/>
              <a:t>‹#›</a:t>
            </a:fld>
            <a:endParaRPr lang="en-US"/>
          </a:p>
        </p:txBody>
      </p:sp>
    </p:spTree>
    <p:extLst>
      <p:ext uri="{BB962C8B-B14F-4D97-AF65-F5344CB8AC3E}">
        <p14:creationId xmlns:p14="http://schemas.microsoft.com/office/powerpoint/2010/main" val="42201369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58B6E-FCD4-3E4C-971D-8D53BB435DD2}" type="datetimeFigureOut">
              <a:rPr lang="en-US" smtClean="0"/>
              <a:t>22/11/2014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C5B76F-25FB-324B-9CA1-9003A651D48E}" type="slidenum">
              <a:rPr lang="en-US" smtClean="0"/>
              <a:t>‹#›</a:t>
            </a:fld>
            <a:endParaRPr lang="en-US"/>
          </a:p>
        </p:txBody>
      </p:sp>
    </p:spTree>
    <p:extLst>
      <p:ext uri="{BB962C8B-B14F-4D97-AF65-F5344CB8AC3E}">
        <p14:creationId xmlns:p14="http://schemas.microsoft.com/office/powerpoint/2010/main" val="1916353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9.gi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3.gif"/><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9.jp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0.gif"/><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27.xml"/><Relationship Id="rId5" Type="http://schemas.openxmlformats.org/officeDocument/2006/relationships/image" Target="../media/image1.png"/><Relationship Id="rId6"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5.jp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6.jpg"/><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7.jp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8.jp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9.jp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0.jp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jpg"/><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1.jp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2.jp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3.jpg"/><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4.jp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5.jp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44.xml"/><Relationship Id="rId5" Type="http://schemas.openxmlformats.org/officeDocument/2006/relationships/image" Target="../media/image1.png"/><Relationship Id="rId6" Type="http://schemas.openxmlformats.org/officeDocument/2006/relationships/image" Target="../media/image23.png"/><Relationship Id="rId1" Type="http://schemas.microsoft.com/office/2007/relationships/media" Target="../media/media2.mp4"/><Relationship Id="rId2" Type="http://schemas.openxmlformats.org/officeDocument/2006/relationships/video" Target="../media/media2.mp4"/></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9.jpg"/><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0.jp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1.jpg"/><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2.jpg"/><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3.jpg"/><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4.jpg"/><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jpg"/><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5.jpg"/><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6.jpg"/><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7.jpg"/><Relationship Id="rId5" Type="http://schemas.openxmlformats.org/officeDocument/2006/relationships/image" Target="../media/image48.jpg"/><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8.jpg"/><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0.jpg"/><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2.jp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3.jpg"/><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4.jpg"/><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4.jpg"/><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5.jpg"/><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6.jpg"/><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51"/>
          <p:cNvPicPr preferRelativeResize="0"/>
          <p:nvPr/>
        </p:nvPicPr>
        <p:blipFill>
          <a:blip r:embed="rId2">
            <a:alphaModFix/>
          </a:blip>
          <a:stretch>
            <a:fillRect/>
          </a:stretch>
        </p:blipFill>
        <p:spPr>
          <a:xfrm>
            <a:off x="7924800" y="5638800"/>
            <a:ext cx="928687" cy="928687"/>
          </a:xfrm>
          <a:prstGeom prst="rect">
            <a:avLst/>
          </a:prstGeom>
          <a:noFill/>
          <a:ln>
            <a:noFill/>
          </a:ln>
        </p:spPr>
      </p:pic>
      <p:sp>
        <p:nvSpPr>
          <p:cNvPr id="5" name="Shape 52"/>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Raleway"/>
              <a:buNone/>
            </a:pPr>
            <a:r>
              <a:rPr lang="en-US" sz="5000" b="1" dirty="0" smtClean="0">
                <a:latin typeface="Raleway"/>
                <a:ea typeface="Raleway"/>
                <a:cs typeface="Raleway"/>
                <a:sym typeface="Raleway"/>
              </a:rPr>
              <a:t>Introduction </a:t>
            </a:r>
            <a:br>
              <a:rPr lang="en-US" sz="5000" b="1" dirty="0" smtClean="0">
                <a:latin typeface="Raleway"/>
                <a:ea typeface="Raleway"/>
                <a:cs typeface="Raleway"/>
                <a:sym typeface="Raleway"/>
              </a:rPr>
            </a:br>
            <a:r>
              <a:rPr lang="en-US" sz="5000" b="1" dirty="0" smtClean="0">
                <a:latin typeface="Raleway"/>
                <a:ea typeface="Raleway"/>
                <a:cs typeface="Raleway"/>
                <a:sym typeface="Raleway"/>
              </a:rPr>
              <a:t>to Circuits</a:t>
            </a:r>
            <a:endParaRPr lang="en-US" sz="5000" b="1" i="0" u="none" strike="noStrike" cap="none" baseline="0" dirty="0">
              <a:latin typeface="Raleway"/>
              <a:ea typeface="Raleway"/>
              <a:cs typeface="Raleway"/>
              <a:sym typeface="Raleway"/>
            </a:endParaRPr>
          </a:p>
        </p:txBody>
      </p:sp>
    </p:spTree>
    <p:extLst>
      <p:ext uri="{BB962C8B-B14F-4D97-AF65-F5344CB8AC3E}">
        <p14:creationId xmlns:p14="http://schemas.microsoft.com/office/powerpoint/2010/main" val="11748743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dirty="0" err="1">
                <a:solidFill>
                  <a:schemeClr val="lt1"/>
                </a:solidFill>
                <a:latin typeface="Times New Roman"/>
                <a:ea typeface="Times New Roman"/>
                <a:cs typeface="Times New Roman"/>
                <a:sym typeface="Times New Roman"/>
              </a:rPr>
              <a:t>Arduino</a:t>
            </a:r>
            <a:r>
              <a:rPr lang="en-US" sz="4400" b="0" i="0" u="none" strike="noStrike" cap="none" baseline="0" dirty="0">
                <a:solidFill>
                  <a:schemeClr val="lt1"/>
                </a:solidFill>
                <a:latin typeface="Times New Roman"/>
                <a:ea typeface="Times New Roman"/>
                <a:cs typeface="Times New Roman"/>
                <a:sym typeface="Times New Roman"/>
              </a:rPr>
              <a:t>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589283" y="296745"/>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More Resistance =</a:t>
            </a:r>
          </a:p>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Less Current</a:t>
            </a:r>
            <a:endParaRPr lang="en-US" sz="5000" b="1" dirty="0">
              <a:solidFill>
                <a:schemeClr val="dk1"/>
              </a:solidFill>
              <a:latin typeface="Raleway"/>
              <a:ea typeface="Raleway"/>
              <a:cs typeface="Raleway"/>
              <a:sym typeface="Raleway"/>
            </a:endParaRPr>
          </a:p>
        </p:txBody>
      </p:sp>
      <p:sp>
        <p:nvSpPr>
          <p:cNvPr id="4" name="Rectangle 3"/>
          <p:cNvSpPr/>
          <p:nvPr/>
        </p:nvSpPr>
        <p:spPr>
          <a:xfrm>
            <a:off x="1269908" y="2611775"/>
            <a:ext cx="6124661" cy="39557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2053198" y="3185025"/>
            <a:ext cx="4178300" cy="2717800"/>
          </a:xfrm>
          <a:prstGeom prst="rect">
            <a:avLst/>
          </a:prstGeom>
        </p:spPr>
      </p:pic>
      <p:sp>
        <p:nvSpPr>
          <p:cNvPr id="3" name="TextBox 2"/>
          <p:cNvSpPr txBox="1"/>
          <p:nvPr/>
        </p:nvSpPr>
        <p:spPr>
          <a:xfrm>
            <a:off x="1138666" y="1805957"/>
            <a:ext cx="6925356" cy="369332"/>
          </a:xfrm>
          <a:prstGeom prst="rect">
            <a:avLst/>
          </a:prstGeom>
          <a:noFill/>
        </p:spPr>
        <p:txBody>
          <a:bodyPr wrap="none" rtlCol="0">
            <a:spAutoFit/>
          </a:bodyPr>
          <a:lstStyle/>
          <a:p>
            <a:r>
              <a:rPr lang="en-US" dirty="0"/>
              <a:t>the current flow is inversely proportional to the resistance in the circuit.</a:t>
            </a:r>
          </a:p>
        </p:txBody>
      </p:sp>
    </p:spTree>
    <p:extLst>
      <p:ext uri="{BB962C8B-B14F-4D97-AF65-F5344CB8AC3E}">
        <p14:creationId xmlns:p14="http://schemas.microsoft.com/office/powerpoint/2010/main" val="24540063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472496" y="0"/>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Change Voltage</a:t>
            </a:r>
            <a:endParaRPr lang="en-US" sz="5000" b="1" dirty="0">
              <a:solidFill>
                <a:schemeClr val="dk1"/>
              </a:solidFill>
              <a:latin typeface="Raleway"/>
              <a:ea typeface="Raleway"/>
              <a:cs typeface="Raleway"/>
              <a:sym typeface="Raleway"/>
            </a:endParaRPr>
          </a:p>
        </p:txBody>
      </p:sp>
      <p:sp>
        <p:nvSpPr>
          <p:cNvPr id="7" name="Rectangle 6"/>
          <p:cNvSpPr/>
          <p:nvPr/>
        </p:nvSpPr>
        <p:spPr>
          <a:xfrm>
            <a:off x="1388962" y="1949219"/>
            <a:ext cx="6124661" cy="39557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ohmslaw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2048" y="2199484"/>
            <a:ext cx="5562600" cy="3276600"/>
          </a:xfrm>
          <a:prstGeom prst="rect">
            <a:avLst/>
          </a:prstGeom>
        </p:spPr>
      </p:pic>
      <p:sp>
        <p:nvSpPr>
          <p:cNvPr id="3" name="TextBox 2"/>
          <p:cNvSpPr txBox="1"/>
          <p:nvPr/>
        </p:nvSpPr>
        <p:spPr>
          <a:xfrm>
            <a:off x="1388962" y="1143000"/>
            <a:ext cx="6519734" cy="369332"/>
          </a:xfrm>
          <a:prstGeom prst="rect">
            <a:avLst/>
          </a:prstGeom>
          <a:noFill/>
        </p:spPr>
        <p:txBody>
          <a:bodyPr wrap="none" rtlCol="0">
            <a:spAutoFit/>
          </a:bodyPr>
          <a:lstStyle/>
          <a:p>
            <a:r>
              <a:rPr lang="en-US" dirty="0"/>
              <a:t>All else being equal, increased voltage causes an increase in current</a:t>
            </a:r>
          </a:p>
        </p:txBody>
      </p:sp>
    </p:spTree>
    <p:extLst>
      <p:ext uri="{BB962C8B-B14F-4D97-AF65-F5344CB8AC3E}">
        <p14:creationId xmlns:p14="http://schemas.microsoft.com/office/powerpoint/2010/main" val="9306652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dirty="0" err="1">
                <a:solidFill>
                  <a:schemeClr val="lt1"/>
                </a:solidFill>
                <a:latin typeface="Times New Roman"/>
                <a:ea typeface="Times New Roman"/>
                <a:cs typeface="Times New Roman"/>
                <a:sym typeface="Times New Roman"/>
              </a:rPr>
              <a:t>Arduino</a:t>
            </a:r>
            <a:r>
              <a:rPr lang="en-US" sz="4400" b="0" i="0" u="none" strike="noStrike" cap="none" baseline="0" dirty="0">
                <a:solidFill>
                  <a:schemeClr val="lt1"/>
                </a:solidFill>
                <a:latin typeface="Times New Roman"/>
                <a:ea typeface="Times New Roman"/>
                <a:cs typeface="Times New Roman"/>
                <a:sym typeface="Times New Roman"/>
              </a:rPr>
              <a:t>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175180" y="176747"/>
            <a:ext cx="8853487"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More Voltage = More Current</a:t>
            </a:r>
            <a:endParaRPr lang="en-US" sz="5000" b="1" dirty="0">
              <a:solidFill>
                <a:schemeClr val="dk1"/>
              </a:solidFill>
              <a:latin typeface="Raleway"/>
              <a:ea typeface="Raleway"/>
              <a:cs typeface="Raleway"/>
              <a:sym typeface="Raleway"/>
            </a:endParaRPr>
          </a:p>
        </p:txBody>
      </p:sp>
      <p:sp>
        <p:nvSpPr>
          <p:cNvPr id="4" name="Rectangle 3"/>
          <p:cNvSpPr/>
          <p:nvPr/>
        </p:nvSpPr>
        <p:spPr>
          <a:xfrm>
            <a:off x="1269908" y="2286000"/>
            <a:ext cx="6124661" cy="39557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172252" y="2572833"/>
            <a:ext cx="4178300" cy="2717800"/>
          </a:xfrm>
          <a:prstGeom prst="rect">
            <a:avLst/>
          </a:prstGeom>
        </p:spPr>
      </p:pic>
      <p:sp>
        <p:nvSpPr>
          <p:cNvPr id="2" name="TextBox 1"/>
          <p:cNvSpPr txBox="1"/>
          <p:nvPr/>
        </p:nvSpPr>
        <p:spPr>
          <a:xfrm>
            <a:off x="568366" y="1455575"/>
            <a:ext cx="7868475" cy="369332"/>
          </a:xfrm>
          <a:prstGeom prst="rect">
            <a:avLst/>
          </a:prstGeom>
          <a:noFill/>
        </p:spPr>
        <p:txBody>
          <a:bodyPr wrap="square" rtlCol="0">
            <a:spAutoFit/>
          </a:bodyPr>
          <a:lstStyle/>
          <a:p>
            <a:r>
              <a:rPr lang="en-US" dirty="0"/>
              <a:t>the current flow is directly proportional to the voltage applied to the resistance.</a:t>
            </a:r>
          </a:p>
        </p:txBody>
      </p:sp>
    </p:spTree>
    <p:extLst>
      <p:ext uri="{BB962C8B-B14F-4D97-AF65-F5344CB8AC3E}">
        <p14:creationId xmlns:p14="http://schemas.microsoft.com/office/powerpoint/2010/main" val="7948814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228" name="Shape 228"/>
          <p:cNvSpPr txBox="1">
            <a:spLocks noGrp="1"/>
          </p:cNvSpPr>
          <p:nvPr>
            <p:ph type="ctrTitle" idx="4294967295"/>
          </p:nvPr>
        </p:nvSpPr>
        <p:spPr>
          <a:xfrm>
            <a:off x="814162" y="2201837"/>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Raleway"/>
              <a:buNone/>
            </a:pPr>
            <a:r>
              <a:rPr lang="en-US" sz="5000" b="1" dirty="0">
                <a:solidFill>
                  <a:schemeClr val="dk1"/>
                </a:solidFill>
                <a:latin typeface="Raleway"/>
                <a:ea typeface="Raleway"/>
                <a:cs typeface="Raleway"/>
                <a:sym typeface="Raleway"/>
              </a:rPr>
              <a:t>Let’s make </a:t>
            </a:r>
            <a:r>
              <a:rPr lang="en-US" sz="5000" b="1" dirty="0" smtClean="0">
                <a:solidFill>
                  <a:schemeClr val="dk1"/>
                </a:solidFill>
                <a:latin typeface="Raleway"/>
                <a:ea typeface="Raleway"/>
                <a:cs typeface="Raleway"/>
                <a:sym typeface="Raleway"/>
              </a:rPr>
              <a:t/>
            </a:r>
            <a:br>
              <a:rPr lang="en-US" sz="5000" b="1" dirty="0" smtClean="0">
                <a:solidFill>
                  <a:schemeClr val="dk1"/>
                </a:solidFill>
                <a:latin typeface="Raleway"/>
                <a:ea typeface="Raleway"/>
                <a:cs typeface="Raleway"/>
                <a:sym typeface="Raleway"/>
              </a:rPr>
            </a:br>
            <a:r>
              <a:rPr lang="en-US" sz="5000" b="1" dirty="0" smtClean="0">
                <a:solidFill>
                  <a:schemeClr val="dk1"/>
                </a:solidFill>
                <a:latin typeface="Raleway"/>
                <a:ea typeface="Raleway"/>
                <a:cs typeface="Raleway"/>
                <a:sym typeface="Raleway"/>
              </a:rPr>
              <a:t>pencil and paper</a:t>
            </a:r>
            <a:br>
              <a:rPr lang="en-US" sz="5000" b="1" dirty="0" smtClean="0">
                <a:solidFill>
                  <a:schemeClr val="dk1"/>
                </a:solidFill>
                <a:latin typeface="Raleway"/>
                <a:ea typeface="Raleway"/>
                <a:cs typeface="Raleway"/>
                <a:sym typeface="Raleway"/>
              </a:rPr>
            </a:br>
            <a:r>
              <a:rPr lang="en-US" sz="5000" b="1" dirty="0" smtClean="0">
                <a:solidFill>
                  <a:schemeClr val="dk1"/>
                </a:solidFill>
                <a:latin typeface="Raleway"/>
                <a:ea typeface="Raleway"/>
                <a:cs typeface="Raleway"/>
                <a:sym typeface="Raleway"/>
              </a:rPr>
              <a:t>Flashlight</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32048385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Screen Shot 2014-11-13 at 16.33.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7070" y="1316648"/>
            <a:ext cx="6627333" cy="3902159"/>
          </a:xfrm>
          <a:prstGeom prst="rect">
            <a:avLst/>
          </a:prstGeom>
        </p:spPr>
      </p:pic>
    </p:spTree>
    <p:extLst>
      <p:ext uri="{BB962C8B-B14F-4D97-AF65-F5344CB8AC3E}">
        <p14:creationId xmlns:p14="http://schemas.microsoft.com/office/powerpoint/2010/main" val="2409426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3" name="Title 2"/>
          <p:cNvSpPr>
            <a:spLocks noGrp="1"/>
          </p:cNvSpPr>
          <p:nvPr>
            <p:ph type="ctrTitle"/>
          </p:nvPr>
        </p:nvSpPr>
        <p:spPr/>
        <p:txBody>
          <a:bodyPr/>
          <a:lstStyle/>
          <a:p>
            <a:endParaRPr lang="en-US"/>
          </a:p>
        </p:txBody>
      </p:sp>
    </p:spTree>
    <p:extLst>
      <p:ext uri="{BB962C8B-B14F-4D97-AF65-F5344CB8AC3E}">
        <p14:creationId xmlns:p14="http://schemas.microsoft.com/office/powerpoint/2010/main" val="20198631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a:blip r:embed="rId3">
            <a:alphaModFix/>
          </a:blip>
          <a:stretch>
            <a:fillRect/>
          </a:stretch>
        </p:blipFill>
        <p:spPr>
          <a:xfrm>
            <a:off x="1619250" y="3068625"/>
            <a:ext cx="8851875" cy="2905124"/>
          </a:xfrm>
          <a:prstGeom prst="rect">
            <a:avLst/>
          </a:prstGeom>
          <a:noFill/>
          <a:ln>
            <a:noFill/>
          </a:ln>
        </p:spPr>
      </p:pic>
      <p:pic>
        <p:nvPicPr>
          <p:cNvPr id="241" name="Shape 241"/>
          <p:cNvPicPr preferRelativeResize="0"/>
          <p:nvPr/>
        </p:nvPicPr>
        <p:blipFill>
          <a:blip r:embed="rId4">
            <a:alphaModFix/>
          </a:blip>
          <a:stretch>
            <a:fillRect/>
          </a:stretch>
        </p:blipFill>
        <p:spPr>
          <a:xfrm>
            <a:off x="7924800" y="5638800"/>
            <a:ext cx="928687" cy="928687"/>
          </a:xfrm>
          <a:prstGeom prst="rect">
            <a:avLst/>
          </a:prstGeom>
          <a:noFill/>
          <a:ln>
            <a:noFill/>
          </a:ln>
        </p:spPr>
      </p:pic>
      <p:sp>
        <p:nvSpPr>
          <p:cNvPr id="242" name="Shape 242"/>
          <p:cNvSpPr txBox="1">
            <a:spLocks noGrp="1"/>
          </p:cNvSpPr>
          <p:nvPr>
            <p:ph type="ctrTitle"/>
          </p:nvPr>
        </p:nvSpPr>
        <p:spPr>
          <a:xfrm>
            <a:off x="684212" y="404812"/>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Raleway"/>
              <a:buNone/>
            </a:pPr>
            <a:r>
              <a:rPr lang="en-US" sz="5000" b="1" i="0" u="none" strike="noStrike" cap="none" baseline="0">
                <a:solidFill>
                  <a:schemeClr val="dk1"/>
                </a:solidFill>
                <a:latin typeface="Raleway"/>
                <a:ea typeface="Raleway"/>
                <a:cs typeface="Raleway"/>
                <a:sym typeface="Raleway"/>
              </a:rPr>
              <a:t>Resistor</a:t>
            </a:r>
          </a:p>
        </p:txBody>
      </p:sp>
      <p:sp>
        <p:nvSpPr>
          <p:cNvPr id="243" name="Shape 243"/>
          <p:cNvSpPr txBox="1"/>
          <p:nvPr/>
        </p:nvSpPr>
        <p:spPr>
          <a:xfrm>
            <a:off x="1042987" y="1484312"/>
            <a:ext cx="8229600" cy="120015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They reduce the current that flows across them and are </a:t>
            </a:r>
          </a:p>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useful for making sure other components aren't overloaded </a:t>
            </a:r>
          </a:p>
          <a:p>
            <a:pPr marL="0" marR="0" lvl="0" indent="0" algn="l" rtl="0">
              <a:spcBef>
                <a:spcPts val="0"/>
              </a:spcBef>
              <a:buClr>
                <a:schemeClr val="dk1"/>
              </a:buClr>
              <a:buSzPct val="25000"/>
              <a:buFont typeface="Arial"/>
              <a:buNone/>
            </a:pPr>
            <a:r>
              <a:rPr lang="en-US" sz="1800" b="0" i="0" u="none" strike="noStrike" cap="none" baseline="0">
                <a:solidFill>
                  <a:schemeClr val="dk1"/>
                </a:solidFill>
                <a:latin typeface="Arial"/>
                <a:ea typeface="Arial"/>
                <a:cs typeface="Arial"/>
                <a:sym typeface="Arial"/>
              </a:rPr>
              <a:t>with too much current.</a:t>
            </a:r>
          </a:p>
        </p:txBody>
      </p:sp>
    </p:spTree>
    <p:extLst>
      <p:ext uri="{BB962C8B-B14F-4D97-AF65-F5344CB8AC3E}">
        <p14:creationId xmlns:p14="http://schemas.microsoft.com/office/powerpoint/2010/main" val="28664588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199" name="Shape 199"/>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00" name="Shape 200"/>
          <p:cNvPicPr preferRelativeResize="0"/>
          <p:nvPr/>
        </p:nvPicPr>
        <p:blipFill>
          <a:blip r:embed="rId4">
            <a:alphaModFix/>
          </a:blip>
          <a:stretch>
            <a:fillRect/>
          </a:stretch>
        </p:blipFill>
        <p:spPr>
          <a:xfrm>
            <a:off x="1391100" y="800100"/>
            <a:ext cx="6146800" cy="5257800"/>
          </a:xfrm>
          <a:prstGeom prst="rect">
            <a:avLst/>
          </a:prstGeom>
          <a:noFill/>
          <a:ln>
            <a:noFill/>
          </a:ln>
        </p:spPr>
      </p:pic>
    </p:spTree>
    <p:extLst>
      <p:ext uri="{BB962C8B-B14F-4D97-AF65-F5344CB8AC3E}">
        <p14:creationId xmlns:p14="http://schemas.microsoft.com/office/powerpoint/2010/main" val="22339131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07" name="Shape 207"/>
          <p:cNvPicPr preferRelativeResize="0"/>
          <p:nvPr/>
        </p:nvPicPr>
        <p:blipFill>
          <a:blip r:embed="rId4">
            <a:alphaModFix/>
          </a:blip>
          <a:stretch>
            <a:fillRect/>
          </a:stretch>
        </p:blipFill>
        <p:spPr>
          <a:xfrm>
            <a:off x="4763800" y="296900"/>
            <a:ext cx="3343275" cy="942975"/>
          </a:xfrm>
          <a:prstGeom prst="rect">
            <a:avLst/>
          </a:prstGeom>
          <a:noFill/>
          <a:ln>
            <a:noFill/>
          </a:ln>
        </p:spPr>
      </p:pic>
      <p:pic>
        <p:nvPicPr>
          <p:cNvPr id="208" name="Shape 208"/>
          <p:cNvPicPr preferRelativeResize="0"/>
          <p:nvPr/>
        </p:nvPicPr>
        <p:blipFill>
          <a:blip r:embed="rId5">
            <a:alphaModFix/>
          </a:blip>
          <a:stretch>
            <a:fillRect/>
          </a:stretch>
        </p:blipFill>
        <p:spPr>
          <a:xfrm>
            <a:off x="1714500" y="1708425"/>
            <a:ext cx="5715000" cy="2971800"/>
          </a:xfrm>
          <a:prstGeom prst="rect">
            <a:avLst/>
          </a:prstGeom>
          <a:noFill/>
          <a:ln>
            <a:noFill/>
          </a:ln>
        </p:spPr>
      </p:pic>
    </p:spTree>
    <p:extLst>
      <p:ext uri="{BB962C8B-B14F-4D97-AF65-F5344CB8AC3E}">
        <p14:creationId xmlns:p14="http://schemas.microsoft.com/office/powerpoint/2010/main" val="40764044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circuit_LED_battery_b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4258" y="784271"/>
            <a:ext cx="5260942" cy="5289457"/>
          </a:xfrm>
          <a:prstGeom prst="rect">
            <a:avLst/>
          </a:prstGeom>
        </p:spPr>
      </p:pic>
    </p:spTree>
    <p:extLst>
      <p:ext uri="{BB962C8B-B14F-4D97-AF65-F5344CB8AC3E}">
        <p14:creationId xmlns:p14="http://schemas.microsoft.com/office/powerpoint/2010/main" val="20032527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2"/>
              </a:buClr>
              <a:buSzPct val="25000"/>
              <a:buFont typeface="Raleway"/>
              <a:buNone/>
            </a:pPr>
            <a:r>
              <a:rPr lang="en-US" sz="5000" b="1" i="0" u="none" strike="noStrike" cap="none" baseline="0">
                <a:solidFill>
                  <a:schemeClr val="dk2"/>
                </a:solidFill>
                <a:latin typeface="Raleway"/>
                <a:ea typeface="Raleway"/>
                <a:cs typeface="Raleway"/>
                <a:sym typeface="Raleway"/>
              </a:rPr>
              <a:t>What does Codasign do?</a:t>
            </a:r>
          </a:p>
        </p:txBody>
      </p:sp>
      <p:pic>
        <p:nvPicPr>
          <p:cNvPr id="58" name="Shape 58"/>
          <p:cNvPicPr preferRelativeResize="0"/>
          <p:nvPr/>
        </p:nvPicPr>
        <p:blipFill>
          <a:blip r:embed="rId3">
            <a:alphaModFix/>
          </a:blip>
          <a:stretch>
            <a:fillRect/>
          </a:stretch>
        </p:blipFill>
        <p:spPr>
          <a:xfrm>
            <a:off x="7924800" y="5638800"/>
            <a:ext cx="928687" cy="928687"/>
          </a:xfrm>
          <a:prstGeom prst="rect">
            <a:avLst/>
          </a:prstGeom>
          <a:noFill/>
          <a:ln>
            <a:noFill/>
          </a:ln>
        </p:spPr>
      </p:pic>
    </p:spTree>
    <p:extLst>
      <p:ext uri="{BB962C8B-B14F-4D97-AF65-F5344CB8AC3E}">
        <p14:creationId xmlns:p14="http://schemas.microsoft.com/office/powerpoint/2010/main" val="23150667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14" name="Shape 214"/>
          <p:cNvPicPr preferRelativeResize="0"/>
          <p:nvPr/>
        </p:nvPicPr>
        <p:blipFill>
          <a:blip r:embed="rId4">
            <a:alphaModFix/>
          </a:blip>
          <a:stretch>
            <a:fillRect/>
          </a:stretch>
        </p:blipFill>
        <p:spPr>
          <a:xfrm>
            <a:off x="1128524" y="257500"/>
            <a:ext cx="6552425" cy="5781999"/>
          </a:xfrm>
          <a:prstGeom prst="rect">
            <a:avLst/>
          </a:prstGeom>
          <a:noFill/>
          <a:ln>
            <a:noFill/>
          </a:ln>
        </p:spPr>
      </p:pic>
    </p:spTree>
    <p:extLst>
      <p:ext uri="{BB962C8B-B14F-4D97-AF65-F5344CB8AC3E}">
        <p14:creationId xmlns:p14="http://schemas.microsoft.com/office/powerpoint/2010/main" val="273737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5" name="Picture 4" descr="circuit_LED_button_battery_b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0484" y="409003"/>
            <a:ext cx="5865151" cy="6039993"/>
          </a:xfrm>
          <a:prstGeom prst="rect">
            <a:avLst/>
          </a:prstGeom>
        </p:spPr>
      </p:pic>
    </p:spTree>
    <p:extLst>
      <p:ext uri="{BB962C8B-B14F-4D97-AF65-F5344CB8AC3E}">
        <p14:creationId xmlns:p14="http://schemas.microsoft.com/office/powerpoint/2010/main" val="22006839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circuit_LED_pot_battery_b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12472"/>
            <a:ext cx="7016272" cy="6433056"/>
          </a:xfrm>
          <a:prstGeom prst="rect">
            <a:avLst/>
          </a:prstGeom>
        </p:spPr>
      </p:pic>
    </p:spTree>
    <p:extLst>
      <p:ext uri="{BB962C8B-B14F-4D97-AF65-F5344CB8AC3E}">
        <p14:creationId xmlns:p14="http://schemas.microsoft.com/office/powerpoint/2010/main" val="3509141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38532"/>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555 Timer Chip</a:t>
            </a:r>
            <a:endParaRPr lang="en-US" sz="5000" b="1" dirty="0">
              <a:solidFill>
                <a:schemeClr val="dk1"/>
              </a:solidFill>
              <a:latin typeface="Raleway"/>
              <a:ea typeface="Raleway"/>
              <a:cs typeface="Raleway"/>
              <a:sym typeface="Raleway"/>
            </a:endParaRPr>
          </a:p>
        </p:txBody>
      </p:sp>
      <p:pic>
        <p:nvPicPr>
          <p:cNvPr id="4" name="Picture 3" descr="imgr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0588" y="1433932"/>
            <a:ext cx="4053229" cy="3036009"/>
          </a:xfrm>
          <a:prstGeom prst="rect">
            <a:avLst/>
          </a:prstGeom>
        </p:spPr>
      </p:pic>
    </p:spTree>
    <p:extLst>
      <p:ext uri="{BB962C8B-B14F-4D97-AF65-F5344CB8AC3E}">
        <p14:creationId xmlns:p14="http://schemas.microsoft.com/office/powerpoint/2010/main" val="39644702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555 Timer Chip</a:t>
            </a:r>
            <a:endParaRPr lang="en-US" sz="5000" b="1" dirty="0">
              <a:solidFill>
                <a:schemeClr val="dk1"/>
              </a:solidFill>
              <a:latin typeface="Raleway"/>
              <a:ea typeface="Raleway"/>
              <a:cs typeface="Raleway"/>
              <a:sym typeface="Raleway"/>
            </a:endParaRPr>
          </a:p>
        </p:txBody>
      </p:sp>
      <p:pic>
        <p:nvPicPr>
          <p:cNvPr id="11" name="Picture 10" descr="555time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2946" y="1786084"/>
            <a:ext cx="5066037" cy="3166273"/>
          </a:xfrm>
          <a:prstGeom prst="rect">
            <a:avLst/>
          </a:prstGeom>
        </p:spPr>
      </p:pic>
    </p:spTree>
    <p:extLst>
      <p:ext uri="{BB962C8B-B14F-4D97-AF65-F5344CB8AC3E}">
        <p14:creationId xmlns:p14="http://schemas.microsoft.com/office/powerpoint/2010/main" val="23705413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Pulse waveform</a:t>
            </a:r>
            <a:endParaRPr lang="en-US" sz="5000" b="1" dirty="0">
              <a:solidFill>
                <a:schemeClr val="dk1"/>
              </a:solidFill>
              <a:latin typeface="Raleway"/>
              <a:ea typeface="Raleway"/>
              <a:cs typeface="Raleway"/>
              <a:sym typeface="Raleway"/>
            </a:endParaRPr>
          </a:p>
        </p:txBody>
      </p:sp>
      <p:pic>
        <p:nvPicPr>
          <p:cNvPr id="2" name="Picture 1" descr="800px-Dutycycle.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16" y="2252938"/>
            <a:ext cx="8151884" cy="2853159"/>
          </a:xfrm>
          <a:prstGeom prst="rect">
            <a:avLst/>
          </a:prstGeom>
        </p:spPr>
      </p:pic>
      <p:sp>
        <p:nvSpPr>
          <p:cNvPr id="3" name="TextBox 2"/>
          <p:cNvSpPr txBox="1"/>
          <p:nvPr/>
        </p:nvSpPr>
        <p:spPr>
          <a:xfrm>
            <a:off x="1027961" y="1320676"/>
            <a:ext cx="7430239" cy="369332"/>
          </a:xfrm>
          <a:prstGeom prst="rect">
            <a:avLst/>
          </a:prstGeom>
          <a:noFill/>
        </p:spPr>
        <p:txBody>
          <a:bodyPr wrap="none" rtlCol="0">
            <a:spAutoFit/>
          </a:bodyPr>
          <a:lstStyle/>
          <a:p>
            <a:r>
              <a:rPr lang="en-US" dirty="0"/>
              <a:t> The 555 timer is a chip that can be used to create pulses of various durations</a:t>
            </a:r>
          </a:p>
        </p:txBody>
      </p:sp>
    </p:spTree>
    <p:extLst>
      <p:ext uri="{BB962C8B-B14F-4D97-AF65-F5344CB8AC3E}">
        <p14:creationId xmlns:p14="http://schemas.microsoft.com/office/powerpoint/2010/main" val="3120079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3048000"/>
          </a:xfrm>
          <a:prstGeom prst="rect">
            <a:avLst/>
          </a:prstGeom>
          <a:noFill/>
          <a:ln>
            <a:noFill/>
          </a:ln>
        </p:spPr>
        <p:txBody>
          <a:bodyPr lIns="91425" tIns="45700" rIns="91425" bIns="45700" anchor="ctr" anchorCtr="0">
            <a:noAutofit/>
          </a:bodyPr>
          <a:lstStyle/>
          <a:p>
            <a:pPr marL="571500" marR="0" lvl="0" indent="-571500" algn="ctr" rtl="0">
              <a:spcBef>
                <a:spcPts val="0"/>
              </a:spcBef>
              <a:spcAft>
                <a:spcPts val="0"/>
              </a:spcAft>
              <a:buClr>
                <a:schemeClr val="lt1"/>
              </a:buClr>
              <a:buSzPct val="25000"/>
              <a:buFont typeface="Arial"/>
              <a:buChar char="•"/>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What is it good for?</a:t>
            </a:r>
            <a:endParaRPr lang="en-US" sz="5000" b="1" dirty="0">
              <a:solidFill>
                <a:schemeClr val="dk1"/>
              </a:solidFill>
              <a:latin typeface="Raleway"/>
              <a:ea typeface="Raleway"/>
              <a:cs typeface="Raleway"/>
              <a:sym typeface="Raleway"/>
            </a:endParaRPr>
          </a:p>
        </p:txBody>
      </p:sp>
      <p:sp>
        <p:nvSpPr>
          <p:cNvPr id="3" name="TextBox 2"/>
          <p:cNvSpPr txBox="1"/>
          <p:nvPr/>
        </p:nvSpPr>
        <p:spPr>
          <a:xfrm>
            <a:off x="1027961" y="1320676"/>
            <a:ext cx="7430239" cy="369332"/>
          </a:xfrm>
          <a:prstGeom prst="rect">
            <a:avLst/>
          </a:prstGeom>
          <a:noFill/>
        </p:spPr>
        <p:txBody>
          <a:bodyPr wrap="none" rtlCol="0">
            <a:spAutoFit/>
          </a:bodyPr>
          <a:lstStyle/>
          <a:p>
            <a:r>
              <a:rPr lang="en-US" dirty="0"/>
              <a:t> The 555 timer is a chip that can be used to create pulses of various durations</a:t>
            </a:r>
          </a:p>
        </p:txBody>
      </p:sp>
      <p:sp>
        <p:nvSpPr>
          <p:cNvPr id="4" name="TextBox 3"/>
          <p:cNvSpPr txBox="1"/>
          <p:nvPr/>
        </p:nvSpPr>
        <p:spPr>
          <a:xfrm>
            <a:off x="952500" y="2540000"/>
            <a:ext cx="6159500" cy="923330"/>
          </a:xfrm>
          <a:prstGeom prst="rect">
            <a:avLst/>
          </a:prstGeom>
          <a:noFill/>
        </p:spPr>
        <p:txBody>
          <a:bodyPr wrap="square" rtlCol="0">
            <a:spAutoFit/>
          </a:bodyPr>
          <a:lstStyle/>
          <a:p>
            <a:pPr marL="285750" indent="-285750">
              <a:buFont typeface="Arial"/>
              <a:buChar char="•"/>
            </a:pPr>
            <a:r>
              <a:rPr lang="en-US" dirty="0"/>
              <a:t>a steady </a:t>
            </a:r>
            <a:r>
              <a:rPr lang="en-US" dirty="0" smtClean="0"/>
              <a:t>clock to </a:t>
            </a:r>
            <a:r>
              <a:rPr lang="en-US" dirty="0"/>
              <a:t>keep time in a circuit (</a:t>
            </a:r>
            <a:r>
              <a:rPr lang="en-US" dirty="0" err="1"/>
              <a:t>astable</a:t>
            </a:r>
            <a:r>
              <a:rPr lang="en-US" dirty="0"/>
              <a:t> mode</a:t>
            </a:r>
            <a:r>
              <a:rPr lang="en-US" dirty="0" smtClean="0"/>
              <a:t>)</a:t>
            </a:r>
          </a:p>
          <a:p>
            <a:pPr marL="285750" indent="-285750">
              <a:buFont typeface="Arial"/>
              <a:buChar char="•"/>
            </a:pPr>
            <a:r>
              <a:rPr lang="en-US" dirty="0"/>
              <a:t>a very basic </a:t>
            </a:r>
            <a:r>
              <a:rPr lang="en-US" dirty="0" smtClean="0"/>
              <a:t>noise maker</a:t>
            </a:r>
          </a:p>
          <a:p>
            <a:pPr marL="285750" indent="-285750">
              <a:buFont typeface="Arial"/>
              <a:buChar char="•"/>
            </a:pPr>
            <a:r>
              <a:rPr lang="en-US" dirty="0"/>
              <a:t>time delay for an incoming signal (</a:t>
            </a:r>
            <a:r>
              <a:rPr lang="en-US" dirty="0" err="1"/>
              <a:t>monostable</a:t>
            </a:r>
            <a:r>
              <a:rPr lang="en-US" dirty="0"/>
              <a:t> mode)</a:t>
            </a:r>
          </a:p>
        </p:txBody>
      </p:sp>
    </p:spTree>
    <p:extLst>
      <p:ext uri="{BB962C8B-B14F-4D97-AF65-F5344CB8AC3E}">
        <p14:creationId xmlns:p14="http://schemas.microsoft.com/office/powerpoint/2010/main" val="42093773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555 Timer Chip</a:t>
            </a:r>
            <a:endParaRPr lang="en-US" sz="5000" b="1" dirty="0">
              <a:solidFill>
                <a:schemeClr val="dk1"/>
              </a:solidFill>
              <a:latin typeface="Raleway"/>
              <a:ea typeface="Raleway"/>
              <a:cs typeface="Raleway"/>
              <a:sym typeface="Raleway"/>
            </a:endParaRPr>
          </a:p>
        </p:txBody>
      </p:sp>
      <p:pic>
        <p:nvPicPr>
          <p:cNvPr id="8" name="Picture 7" descr="F12QE7IH6MF005C.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0224" y="1490876"/>
            <a:ext cx="6574735" cy="4383157"/>
          </a:xfrm>
          <a:prstGeom prst="rect">
            <a:avLst/>
          </a:prstGeom>
        </p:spPr>
      </p:pic>
      <p:cxnSp>
        <p:nvCxnSpPr>
          <p:cNvPr id="3" name="Straight Connector 2"/>
          <p:cNvCxnSpPr/>
          <p:nvPr/>
        </p:nvCxnSpPr>
        <p:spPr>
          <a:xfrm flipH="1" flipV="1">
            <a:off x="1574157" y="2090309"/>
            <a:ext cx="2076829" cy="1338691"/>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85800" y="1554854"/>
            <a:ext cx="1375734" cy="369332"/>
          </a:xfrm>
          <a:prstGeom prst="rect">
            <a:avLst/>
          </a:prstGeom>
          <a:noFill/>
        </p:spPr>
        <p:txBody>
          <a:bodyPr wrap="square" rtlCol="0">
            <a:spAutoFit/>
          </a:bodyPr>
          <a:lstStyle/>
          <a:p>
            <a:r>
              <a:rPr lang="en-US" b="1" dirty="0" smtClean="0"/>
              <a:t>Flip Flop</a:t>
            </a:r>
            <a:endParaRPr lang="en-US" b="1" dirty="0"/>
          </a:p>
        </p:txBody>
      </p:sp>
    </p:spTree>
    <p:extLst>
      <p:ext uri="{BB962C8B-B14F-4D97-AF65-F5344CB8AC3E}">
        <p14:creationId xmlns:p14="http://schemas.microsoft.com/office/powerpoint/2010/main" val="34968277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5">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Monostable</a:t>
            </a:r>
            <a:r>
              <a:rPr lang="en-US" sz="5000" b="1" dirty="0" smtClean="0">
                <a:solidFill>
                  <a:schemeClr val="dk1"/>
                </a:solidFill>
                <a:latin typeface="Raleway"/>
                <a:ea typeface="Raleway"/>
                <a:cs typeface="Raleway"/>
                <a:sym typeface="Raleway"/>
              </a:rPr>
              <a:t> Mode Circuit</a:t>
            </a:r>
            <a:endParaRPr lang="en-US" sz="5000" b="1" dirty="0">
              <a:solidFill>
                <a:schemeClr val="dk1"/>
              </a:solidFill>
              <a:latin typeface="Raleway"/>
              <a:ea typeface="Raleway"/>
              <a:cs typeface="Raleway"/>
              <a:sym typeface="Raleway"/>
            </a:endParaRPr>
          </a:p>
        </p:txBody>
      </p:sp>
      <p:sp>
        <p:nvSpPr>
          <p:cNvPr id="3" name="TextBox 2"/>
          <p:cNvSpPr txBox="1"/>
          <p:nvPr/>
        </p:nvSpPr>
        <p:spPr>
          <a:xfrm>
            <a:off x="1816100" y="1517134"/>
            <a:ext cx="4984921" cy="369332"/>
          </a:xfrm>
          <a:prstGeom prst="rect">
            <a:avLst/>
          </a:prstGeom>
          <a:noFill/>
        </p:spPr>
        <p:txBody>
          <a:bodyPr wrap="none" rtlCol="0">
            <a:spAutoFit/>
          </a:bodyPr>
          <a:lstStyle/>
          <a:p>
            <a:r>
              <a:rPr lang="en-US" dirty="0" err="1"/>
              <a:t>Monostable</a:t>
            </a:r>
            <a:r>
              <a:rPr lang="en-US" dirty="0"/>
              <a:t> Mode is great for creating time delays. </a:t>
            </a:r>
          </a:p>
        </p:txBody>
      </p:sp>
      <p:pic>
        <p:nvPicPr>
          <p:cNvPr id="2" name="monostab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16100" y="2076966"/>
            <a:ext cx="5710036" cy="3561834"/>
          </a:xfrm>
          <a:prstGeom prst="rect">
            <a:avLst/>
          </a:prstGeom>
        </p:spPr>
      </p:pic>
    </p:spTree>
    <p:extLst>
      <p:ext uri="{BB962C8B-B14F-4D97-AF65-F5344CB8AC3E}">
        <p14:creationId xmlns:p14="http://schemas.microsoft.com/office/powerpoint/2010/main" val="20157970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 name="Picture 1" descr="555_button_b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316" y="661490"/>
            <a:ext cx="7003046" cy="5795625"/>
          </a:xfrm>
          <a:prstGeom prst="rect">
            <a:avLst/>
          </a:prstGeom>
        </p:spPr>
      </p:pic>
      <p:pic>
        <p:nvPicPr>
          <p:cNvPr id="206" name="Shape 206"/>
          <p:cNvPicPr preferRelativeResize="0"/>
          <p:nvPr/>
        </p:nvPicPr>
        <p:blipFill>
          <a:blip r:embed="rId4">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Monostable</a:t>
            </a:r>
            <a:r>
              <a:rPr lang="en-US" sz="5000" b="1" dirty="0" smtClean="0">
                <a:solidFill>
                  <a:schemeClr val="dk1"/>
                </a:solidFill>
                <a:latin typeface="Raleway"/>
                <a:ea typeface="Raleway"/>
                <a:cs typeface="Raleway"/>
                <a:sym typeface="Raleway"/>
              </a:rPr>
              <a:t> Mode Circuit</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29324136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Shape 63"/>
          <p:cNvPicPr preferRelativeResize="0"/>
          <p:nvPr/>
        </p:nvPicPr>
        <p:blipFill>
          <a:blip r:embed="rId3">
            <a:alphaModFix/>
          </a:blip>
          <a:stretch>
            <a:fillRect/>
          </a:stretch>
        </p:blipFill>
        <p:spPr>
          <a:xfrm>
            <a:off x="0" y="0"/>
            <a:ext cx="9940801" cy="6858000"/>
          </a:xfrm>
          <a:prstGeom prst="rect">
            <a:avLst/>
          </a:prstGeom>
          <a:noFill/>
          <a:ln>
            <a:noFill/>
          </a:ln>
        </p:spPr>
      </p:pic>
      <p:pic>
        <p:nvPicPr>
          <p:cNvPr id="64" name="Shape 64"/>
          <p:cNvPicPr preferRelativeResize="0"/>
          <p:nvPr/>
        </p:nvPicPr>
        <p:blipFill>
          <a:blip r:embed="rId4">
            <a:alphaModFix/>
          </a:blip>
          <a:stretch>
            <a:fillRect/>
          </a:stretch>
        </p:blipFill>
        <p:spPr>
          <a:xfrm>
            <a:off x="7543800" y="5257800"/>
            <a:ext cx="1309686" cy="1309686"/>
          </a:xfrm>
          <a:prstGeom prst="rect">
            <a:avLst/>
          </a:prstGeom>
          <a:noFill/>
          <a:ln>
            <a:noFill/>
          </a:ln>
        </p:spPr>
      </p:pic>
    </p:spTree>
    <p:extLst>
      <p:ext uri="{BB962C8B-B14F-4D97-AF65-F5344CB8AC3E}">
        <p14:creationId xmlns:p14="http://schemas.microsoft.com/office/powerpoint/2010/main" val="40830623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3" name="Picture 2" descr="IMG_20141118_15030055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0327" y="177676"/>
            <a:ext cx="3852333" cy="6858000"/>
          </a:xfrm>
          <a:prstGeom prst="rect">
            <a:avLst/>
          </a:prstGeom>
        </p:spPr>
      </p:pic>
      <p:sp>
        <p:nvSpPr>
          <p:cNvPr id="4" name="Rectangle 3"/>
          <p:cNvSpPr/>
          <p:nvPr/>
        </p:nvSpPr>
        <p:spPr>
          <a:xfrm>
            <a:off x="2058358" y="0"/>
            <a:ext cx="4569263" cy="15475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Monostable</a:t>
            </a:r>
            <a:r>
              <a:rPr lang="en-US" sz="5000" b="1" dirty="0" smtClean="0">
                <a:solidFill>
                  <a:schemeClr val="dk1"/>
                </a:solidFill>
                <a:latin typeface="Raleway"/>
                <a:ea typeface="Raleway"/>
                <a:cs typeface="Raleway"/>
                <a:sym typeface="Raleway"/>
              </a:rPr>
              <a:t> Mode Circuit</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27417778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IMG_20141118_15030624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624" y="2123635"/>
            <a:ext cx="7007176" cy="3936129"/>
          </a:xfrm>
          <a:prstGeom prst="rect">
            <a:avLst/>
          </a:prstGeom>
        </p:spPr>
      </p:pic>
      <p:sp>
        <p:nvSpPr>
          <p:cNvPr id="6" name="TextBox 5"/>
          <p:cNvSpPr txBox="1"/>
          <p:nvPr/>
        </p:nvSpPr>
        <p:spPr>
          <a:xfrm>
            <a:off x="1094870" y="676326"/>
            <a:ext cx="6479571" cy="707886"/>
          </a:xfrm>
          <a:prstGeom prst="rect">
            <a:avLst/>
          </a:prstGeom>
          <a:noFill/>
        </p:spPr>
        <p:txBody>
          <a:bodyPr wrap="square" rtlCol="0">
            <a:spAutoFit/>
          </a:bodyPr>
          <a:lstStyle/>
          <a:p>
            <a:r>
              <a:rPr lang="en-US" sz="2000" dirty="0"/>
              <a:t> Connect power and ground to pins 8 and 1 of the 555 timer (red and black wires)</a:t>
            </a:r>
          </a:p>
        </p:txBody>
      </p:sp>
    </p:spTree>
    <p:extLst>
      <p:ext uri="{BB962C8B-B14F-4D97-AF65-F5344CB8AC3E}">
        <p14:creationId xmlns:p14="http://schemas.microsoft.com/office/powerpoint/2010/main" val="32561816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IMG_20141118_15030624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837" y="1539664"/>
            <a:ext cx="7007176" cy="3936129"/>
          </a:xfrm>
          <a:prstGeom prst="rect">
            <a:avLst/>
          </a:prstGeom>
        </p:spPr>
      </p:pic>
      <p:sp>
        <p:nvSpPr>
          <p:cNvPr id="6" name="TextBox 5"/>
          <p:cNvSpPr txBox="1"/>
          <p:nvPr/>
        </p:nvSpPr>
        <p:spPr>
          <a:xfrm>
            <a:off x="1532819" y="676324"/>
            <a:ext cx="6829930" cy="400110"/>
          </a:xfrm>
          <a:prstGeom prst="rect">
            <a:avLst/>
          </a:prstGeom>
          <a:noFill/>
        </p:spPr>
        <p:txBody>
          <a:bodyPr wrap="square" rtlCol="0">
            <a:spAutoFit/>
          </a:bodyPr>
          <a:lstStyle/>
          <a:p>
            <a:r>
              <a:rPr lang="en-US" sz="2000" dirty="0"/>
              <a:t>connect a 0.01uF capacitor between pins 5 and 1.</a:t>
            </a:r>
          </a:p>
        </p:txBody>
      </p:sp>
    </p:spTree>
    <p:extLst>
      <p:ext uri="{BB962C8B-B14F-4D97-AF65-F5344CB8AC3E}">
        <p14:creationId xmlns:p14="http://schemas.microsoft.com/office/powerpoint/2010/main" val="28282879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4678377" y="617927"/>
            <a:ext cx="3496662" cy="1938992"/>
          </a:xfrm>
          <a:prstGeom prst="rect">
            <a:avLst/>
          </a:prstGeom>
          <a:noFill/>
        </p:spPr>
        <p:txBody>
          <a:bodyPr wrap="square" rtlCol="0">
            <a:spAutoFit/>
          </a:bodyPr>
          <a:lstStyle/>
          <a:p>
            <a:r>
              <a:rPr lang="en-US" sz="2000" dirty="0"/>
              <a:t>Connect a 440uF capacitor between pins 1 and </a:t>
            </a:r>
            <a:r>
              <a:rPr lang="en-US" sz="2000" dirty="0" smtClean="0"/>
              <a:t>6</a:t>
            </a:r>
          </a:p>
          <a:p>
            <a:endParaRPr lang="en-US" sz="2000" dirty="0"/>
          </a:p>
          <a:p>
            <a:r>
              <a:rPr lang="en-US" sz="2000" dirty="0"/>
              <a:t>make sure that </a:t>
            </a:r>
            <a:r>
              <a:rPr lang="en-US" sz="2000" b="1" dirty="0"/>
              <a:t>the negative lead of the capacitor is connected to pin 1.</a:t>
            </a:r>
          </a:p>
        </p:txBody>
      </p:sp>
      <p:pic>
        <p:nvPicPr>
          <p:cNvPr id="3" name="Picture 2" descr="IMG_20141118_15132019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1" y="0"/>
            <a:ext cx="3852333" cy="6858000"/>
          </a:xfrm>
          <a:prstGeom prst="rect">
            <a:avLst/>
          </a:prstGeom>
        </p:spPr>
      </p:pic>
    </p:spTree>
    <p:extLst>
      <p:ext uri="{BB962C8B-B14F-4D97-AF65-F5344CB8AC3E}">
        <p14:creationId xmlns:p14="http://schemas.microsoft.com/office/powerpoint/2010/main" val="17659029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923881" y="982910"/>
            <a:ext cx="7508992" cy="400110"/>
          </a:xfrm>
          <a:prstGeom prst="rect">
            <a:avLst/>
          </a:prstGeom>
          <a:noFill/>
        </p:spPr>
        <p:txBody>
          <a:bodyPr wrap="square" rtlCol="0">
            <a:spAutoFit/>
          </a:bodyPr>
          <a:lstStyle/>
          <a:p>
            <a:r>
              <a:rPr lang="en-US" sz="2000" dirty="0"/>
              <a:t>Connect pins 6 and 7 with a jumper wire </a:t>
            </a:r>
          </a:p>
        </p:txBody>
      </p:sp>
      <p:pic>
        <p:nvPicPr>
          <p:cNvPr id="2" name="Picture 1" descr="IMG_20141118_151422896_HD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881" y="1779786"/>
            <a:ext cx="7508992" cy="4218014"/>
          </a:xfrm>
          <a:prstGeom prst="rect">
            <a:avLst/>
          </a:prstGeom>
        </p:spPr>
      </p:pic>
    </p:spTree>
    <p:extLst>
      <p:ext uri="{BB962C8B-B14F-4D97-AF65-F5344CB8AC3E}">
        <p14:creationId xmlns:p14="http://schemas.microsoft.com/office/powerpoint/2010/main" val="6675259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598530" y="973071"/>
            <a:ext cx="7508992" cy="400110"/>
          </a:xfrm>
          <a:prstGeom prst="rect">
            <a:avLst/>
          </a:prstGeom>
          <a:noFill/>
        </p:spPr>
        <p:txBody>
          <a:bodyPr wrap="square" rtlCol="0">
            <a:spAutoFit/>
          </a:bodyPr>
          <a:lstStyle/>
          <a:p>
            <a:r>
              <a:rPr lang="en-US" sz="2000" dirty="0"/>
              <a:t>Connect a 10K resistor between pins 7 and 8</a:t>
            </a:r>
          </a:p>
        </p:txBody>
      </p:sp>
      <p:pic>
        <p:nvPicPr>
          <p:cNvPr id="3" name="Picture 2" descr="IMG_20141118_151548430_HD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30" y="1507438"/>
            <a:ext cx="7326270" cy="4115373"/>
          </a:xfrm>
          <a:prstGeom prst="rect">
            <a:avLst/>
          </a:prstGeom>
        </p:spPr>
      </p:pic>
    </p:spTree>
    <p:extLst>
      <p:ext uri="{BB962C8B-B14F-4D97-AF65-F5344CB8AC3E}">
        <p14:creationId xmlns:p14="http://schemas.microsoft.com/office/powerpoint/2010/main" val="104088837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598530" y="619128"/>
            <a:ext cx="7508992" cy="400110"/>
          </a:xfrm>
          <a:prstGeom prst="rect">
            <a:avLst/>
          </a:prstGeom>
          <a:noFill/>
        </p:spPr>
        <p:txBody>
          <a:bodyPr wrap="square" rtlCol="0">
            <a:spAutoFit/>
          </a:bodyPr>
          <a:lstStyle/>
          <a:p>
            <a:r>
              <a:rPr lang="en-US" sz="2000" dirty="0"/>
              <a:t>Connect </a:t>
            </a:r>
            <a:r>
              <a:rPr lang="en-US" sz="2000" dirty="0" smtClean="0"/>
              <a:t>a anode (+) leg of </a:t>
            </a:r>
            <a:r>
              <a:rPr lang="en-US" sz="2000" dirty="0"/>
              <a:t>LED </a:t>
            </a:r>
            <a:r>
              <a:rPr lang="en-US" sz="2000" dirty="0" smtClean="0"/>
              <a:t>to output pin 3</a:t>
            </a:r>
            <a:endParaRPr lang="en-US" sz="2000" dirty="0"/>
          </a:p>
        </p:txBody>
      </p:sp>
      <p:pic>
        <p:nvPicPr>
          <p:cNvPr id="2" name="Picture 1" descr="IMG_20141118_151748614_HD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30" y="1581454"/>
            <a:ext cx="6911090" cy="3882155"/>
          </a:xfrm>
          <a:prstGeom prst="rect">
            <a:avLst/>
          </a:prstGeom>
        </p:spPr>
      </p:pic>
    </p:spTree>
    <p:extLst>
      <p:ext uri="{BB962C8B-B14F-4D97-AF65-F5344CB8AC3E}">
        <p14:creationId xmlns:p14="http://schemas.microsoft.com/office/powerpoint/2010/main" val="3994237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5430562" y="619128"/>
            <a:ext cx="2978050" cy="1631216"/>
          </a:xfrm>
          <a:prstGeom prst="rect">
            <a:avLst/>
          </a:prstGeom>
          <a:noFill/>
        </p:spPr>
        <p:txBody>
          <a:bodyPr wrap="square" rtlCol="0">
            <a:spAutoFit/>
          </a:bodyPr>
          <a:lstStyle/>
          <a:p>
            <a:r>
              <a:rPr lang="en-US" sz="2000" dirty="0"/>
              <a:t>Connect </a:t>
            </a:r>
            <a:r>
              <a:rPr lang="en-US" sz="2000" dirty="0" smtClean="0"/>
              <a:t>a 470 resistor to LED cathode (-) leg.</a:t>
            </a:r>
          </a:p>
          <a:p>
            <a:endParaRPr lang="en-US" sz="2000" dirty="0"/>
          </a:p>
          <a:p>
            <a:r>
              <a:rPr lang="en-US" sz="2000" dirty="0" smtClean="0"/>
              <a:t>Connect 470 resistor to Ground.</a:t>
            </a:r>
            <a:endParaRPr lang="en-US" sz="2000" dirty="0"/>
          </a:p>
        </p:txBody>
      </p:sp>
      <p:pic>
        <p:nvPicPr>
          <p:cNvPr id="3" name="Picture 2" descr="IMG_20141118_1520026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49" y="0"/>
            <a:ext cx="5429755" cy="9666158"/>
          </a:xfrm>
          <a:prstGeom prst="rect">
            <a:avLst/>
          </a:prstGeom>
        </p:spPr>
      </p:pic>
    </p:spTree>
    <p:extLst>
      <p:ext uri="{BB962C8B-B14F-4D97-AF65-F5344CB8AC3E}">
        <p14:creationId xmlns:p14="http://schemas.microsoft.com/office/powerpoint/2010/main" val="5249169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5430562" y="619128"/>
            <a:ext cx="2978050" cy="1938992"/>
          </a:xfrm>
          <a:prstGeom prst="rect">
            <a:avLst/>
          </a:prstGeom>
          <a:noFill/>
        </p:spPr>
        <p:txBody>
          <a:bodyPr wrap="square" rtlCol="0">
            <a:spAutoFit/>
          </a:bodyPr>
          <a:lstStyle/>
          <a:p>
            <a:r>
              <a:rPr lang="en-US" sz="2000" dirty="0" smtClean="0"/>
              <a:t>Place push button on board. </a:t>
            </a:r>
          </a:p>
          <a:p>
            <a:endParaRPr lang="en-US" sz="2000" dirty="0"/>
          </a:p>
          <a:p>
            <a:r>
              <a:rPr lang="en-US" sz="2000" dirty="0" smtClean="0"/>
              <a:t>Use 10k resistor to connect one side of push button to power</a:t>
            </a:r>
            <a:endParaRPr lang="en-US" sz="2000" dirty="0"/>
          </a:p>
        </p:txBody>
      </p:sp>
      <p:pic>
        <p:nvPicPr>
          <p:cNvPr id="3" name="Picture 2" descr="IMG_20141118_15200261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49" y="0"/>
            <a:ext cx="5429755" cy="9666158"/>
          </a:xfrm>
          <a:prstGeom prst="rect">
            <a:avLst/>
          </a:prstGeom>
        </p:spPr>
      </p:pic>
    </p:spTree>
    <p:extLst>
      <p:ext uri="{BB962C8B-B14F-4D97-AF65-F5344CB8AC3E}">
        <p14:creationId xmlns:p14="http://schemas.microsoft.com/office/powerpoint/2010/main" val="38887961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773708" y="512598"/>
            <a:ext cx="7956065" cy="400110"/>
          </a:xfrm>
          <a:prstGeom prst="rect">
            <a:avLst/>
          </a:prstGeom>
          <a:noFill/>
        </p:spPr>
        <p:txBody>
          <a:bodyPr wrap="square" rtlCol="0">
            <a:spAutoFit/>
          </a:bodyPr>
          <a:lstStyle/>
          <a:p>
            <a:r>
              <a:rPr lang="en-US" sz="2000" dirty="0" smtClean="0"/>
              <a:t>Connect other side of push button to ground. </a:t>
            </a:r>
            <a:endParaRPr lang="en-US" sz="2000" dirty="0"/>
          </a:p>
        </p:txBody>
      </p:sp>
      <p:pic>
        <p:nvPicPr>
          <p:cNvPr id="2" name="Picture 1" descr="IMG_20141118_152032364.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47" y="1431043"/>
            <a:ext cx="9144000" cy="5136444"/>
          </a:xfrm>
          <a:prstGeom prst="rect">
            <a:avLst/>
          </a:prstGeom>
        </p:spPr>
      </p:pic>
    </p:spTree>
    <p:extLst>
      <p:ext uri="{BB962C8B-B14F-4D97-AF65-F5344CB8AC3E}">
        <p14:creationId xmlns:p14="http://schemas.microsoft.com/office/powerpoint/2010/main" val="21862987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153" name="Shape 153"/>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154" name="Shape 154"/>
          <p:cNvPicPr preferRelativeResize="0"/>
          <p:nvPr/>
        </p:nvPicPr>
        <p:blipFill>
          <a:blip r:embed="rId4">
            <a:alphaModFix/>
          </a:blip>
          <a:stretch>
            <a:fillRect/>
          </a:stretch>
        </p:blipFill>
        <p:spPr>
          <a:xfrm>
            <a:off x="941387" y="1422775"/>
            <a:ext cx="6983411" cy="4575175"/>
          </a:xfrm>
          <a:prstGeom prst="rect">
            <a:avLst/>
          </a:prstGeom>
          <a:noFill/>
          <a:ln>
            <a:noFill/>
          </a:ln>
        </p:spPr>
      </p:pic>
    </p:spTree>
    <p:extLst>
      <p:ext uri="{BB962C8B-B14F-4D97-AF65-F5344CB8AC3E}">
        <p14:creationId xmlns:p14="http://schemas.microsoft.com/office/powerpoint/2010/main" val="14856640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452546" y="308208"/>
            <a:ext cx="7956065" cy="707886"/>
          </a:xfrm>
          <a:prstGeom prst="rect">
            <a:avLst/>
          </a:prstGeom>
          <a:noFill/>
        </p:spPr>
        <p:txBody>
          <a:bodyPr wrap="square" rtlCol="0">
            <a:spAutoFit/>
          </a:bodyPr>
          <a:lstStyle/>
          <a:p>
            <a:r>
              <a:rPr lang="en-US" sz="2000" dirty="0"/>
              <a:t>Connect a wire (yellow) from the junction between the switch and resistor to </a:t>
            </a:r>
            <a:r>
              <a:rPr lang="en-US" sz="2000" b="1" dirty="0"/>
              <a:t>the trigger pin </a:t>
            </a:r>
            <a:r>
              <a:rPr lang="en-US" sz="2000" b="1" dirty="0" smtClean="0"/>
              <a:t>2</a:t>
            </a:r>
            <a:endParaRPr lang="en-US" sz="2000" b="1" dirty="0"/>
          </a:p>
        </p:txBody>
      </p:sp>
      <p:pic>
        <p:nvPicPr>
          <p:cNvPr id="3" name="Picture 2" descr="IMG_20141118_15211708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7584"/>
            <a:ext cx="9144000" cy="5136444"/>
          </a:xfrm>
          <a:prstGeom prst="rect">
            <a:avLst/>
          </a:prstGeom>
        </p:spPr>
      </p:pic>
    </p:spTree>
    <p:extLst>
      <p:ext uri="{BB962C8B-B14F-4D97-AF65-F5344CB8AC3E}">
        <p14:creationId xmlns:p14="http://schemas.microsoft.com/office/powerpoint/2010/main" val="846855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TextBox 5"/>
          <p:cNvSpPr txBox="1"/>
          <p:nvPr/>
        </p:nvSpPr>
        <p:spPr>
          <a:xfrm>
            <a:off x="452546" y="308208"/>
            <a:ext cx="7956065" cy="400110"/>
          </a:xfrm>
          <a:prstGeom prst="rect">
            <a:avLst/>
          </a:prstGeom>
          <a:noFill/>
        </p:spPr>
        <p:txBody>
          <a:bodyPr wrap="square" rtlCol="0">
            <a:spAutoFit/>
          </a:bodyPr>
          <a:lstStyle/>
          <a:p>
            <a:r>
              <a:rPr lang="en-US" sz="2000" dirty="0"/>
              <a:t>Press the button.  The LED should light up for a time and then turn off.</a:t>
            </a:r>
            <a:endParaRPr lang="en-US" sz="2000" b="1" dirty="0"/>
          </a:p>
        </p:txBody>
      </p:sp>
      <p:pic>
        <p:nvPicPr>
          <p:cNvPr id="3" name="Picture 2" descr="IMG_20141118_15211708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7584"/>
            <a:ext cx="9144000" cy="5136444"/>
          </a:xfrm>
          <a:prstGeom prst="rect">
            <a:avLst/>
          </a:prstGeom>
        </p:spPr>
      </p:pic>
    </p:spTree>
    <p:extLst>
      <p:ext uri="{BB962C8B-B14F-4D97-AF65-F5344CB8AC3E}">
        <p14:creationId xmlns:p14="http://schemas.microsoft.com/office/powerpoint/2010/main" val="14178529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smtClean="0">
                <a:solidFill>
                  <a:schemeClr val="dk1"/>
                </a:solidFill>
                <a:latin typeface="Raleway"/>
                <a:ea typeface="Raleway"/>
                <a:cs typeface="Raleway"/>
                <a:sym typeface="Raleway"/>
              </a:rPr>
              <a:t>Capacitor</a:t>
            </a:r>
            <a:endParaRPr lang="en-US" sz="5000" b="1" dirty="0">
              <a:solidFill>
                <a:schemeClr val="dk1"/>
              </a:solidFill>
              <a:latin typeface="Raleway"/>
              <a:ea typeface="Raleway"/>
              <a:cs typeface="Raleway"/>
              <a:sym typeface="Raleway"/>
            </a:endParaRPr>
          </a:p>
        </p:txBody>
      </p:sp>
      <p:pic>
        <p:nvPicPr>
          <p:cNvPr id="3" name="Picture 2" descr="capacitor-breakdown-thumb-404x61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500" y="1765300"/>
            <a:ext cx="2489200" cy="3784600"/>
          </a:xfrm>
          <a:prstGeom prst="rect">
            <a:avLst/>
          </a:prstGeom>
        </p:spPr>
      </p:pic>
    </p:spTree>
    <p:extLst>
      <p:ext uri="{BB962C8B-B14F-4D97-AF65-F5344CB8AC3E}">
        <p14:creationId xmlns:p14="http://schemas.microsoft.com/office/powerpoint/2010/main" val="17384147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smtClean="0">
                <a:solidFill>
                  <a:schemeClr val="dk1"/>
                </a:solidFill>
                <a:latin typeface="Raleway"/>
                <a:ea typeface="Raleway"/>
                <a:cs typeface="Raleway"/>
                <a:sym typeface="Raleway"/>
              </a:rPr>
              <a:t>Capacitors</a:t>
            </a:r>
            <a:endParaRPr lang="en-US" sz="5000" b="1" dirty="0">
              <a:solidFill>
                <a:schemeClr val="dk1"/>
              </a:solidFill>
              <a:latin typeface="Raleway"/>
              <a:ea typeface="Raleway"/>
              <a:cs typeface="Raleway"/>
              <a:sym typeface="Raleway"/>
            </a:endParaRPr>
          </a:p>
        </p:txBody>
      </p:sp>
      <p:pic>
        <p:nvPicPr>
          <p:cNvPr id="2" name="Picture 1" descr="91412-2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2292350"/>
            <a:ext cx="6540500" cy="3248448"/>
          </a:xfrm>
          <a:prstGeom prst="rect">
            <a:avLst/>
          </a:prstGeom>
        </p:spPr>
      </p:pic>
    </p:spTree>
    <p:extLst>
      <p:ext uri="{BB962C8B-B14F-4D97-AF65-F5344CB8AC3E}">
        <p14:creationId xmlns:p14="http://schemas.microsoft.com/office/powerpoint/2010/main" val="11450196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smtClean="0">
                <a:solidFill>
                  <a:schemeClr val="dk1"/>
                </a:solidFill>
                <a:latin typeface="Raleway"/>
                <a:ea typeface="Raleway"/>
                <a:cs typeface="Raleway"/>
                <a:sym typeface="Raleway"/>
              </a:rPr>
              <a:t>Capacitor Discharge</a:t>
            </a:r>
            <a:endParaRPr lang="en-US" sz="5000" b="1" dirty="0">
              <a:solidFill>
                <a:schemeClr val="dk1"/>
              </a:solidFill>
              <a:latin typeface="Raleway"/>
              <a:ea typeface="Raleway"/>
              <a:cs typeface="Raleway"/>
              <a:sym typeface="Raleway"/>
            </a:endParaRPr>
          </a:p>
        </p:txBody>
      </p:sp>
      <p:pic>
        <p:nvPicPr>
          <p:cNvPr id="3" name="Picture 2" descr="Capacitor-discharging-grap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888" y="2065791"/>
            <a:ext cx="5002212" cy="3573009"/>
          </a:xfrm>
          <a:prstGeom prst="rect">
            <a:avLst/>
          </a:prstGeom>
        </p:spPr>
      </p:pic>
    </p:spTree>
    <p:extLst>
      <p:ext uri="{BB962C8B-B14F-4D97-AF65-F5344CB8AC3E}">
        <p14:creationId xmlns:p14="http://schemas.microsoft.com/office/powerpoint/2010/main" val="38811617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a:t>
            </a:r>
            <a:r>
              <a:rPr lang="en-US" sz="4400" b="0" i="0" u="none" strike="noStrike" cap="none" baseline="0" dirty="0">
                <a:solidFill>
                  <a:schemeClr val="lt1"/>
                </a:solidFill>
                <a:latin typeface="Times New Roman"/>
                <a:ea typeface="Times New Roman"/>
                <a:cs typeface="Times New Roman"/>
                <a:sym typeface="Times New Roman"/>
              </a:rPr>
              <a:t> diagram1</a:t>
            </a:r>
          </a:p>
        </p:txBody>
      </p:sp>
      <p:pic>
        <p:nvPicPr>
          <p:cNvPr id="206" name="Shape 206"/>
          <p:cNvPicPr preferRelativeResize="0"/>
          <p:nvPr/>
        </p:nvPicPr>
        <p:blipFill>
          <a:blip r:embed="rId5">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0"/>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Astable</a:t>
            </a:r>
            <a:r>
              <a:rPr lang="en-US" sz="5000" b="1" dirty="0" smtClean="0">
                <a:solidFill>
                  <a:schemeClr val="dk1"/>
                </a:solidFill>
                <a:latin typeface="Raleway"/>
                <a:ea typeface="Raleway"/>
                <a:cs typeface="Raleway"/>
                <a:sym typeface="Raleway"/>
              </a:rPr>
              <a:t> Mode Circuit</a:t>
            </a:r>
            <a:endParaRPr lang="en-US" sz="5000" b="1" dirty="0">
              <a:solidFill>
                <a:schemeClr val="dk1"/>
              </a:solidFill>
              <a:latin typeface="Raleway"/>
              <a:ea typeface="Raleway"/>
              <a:cs typeface="Raleway"/>
              <a:sym typeface="Raleway"/>
            </a:endParaRPr>
          </a:p>
        </p:txBody>
      </p:sp>
      <p:sp>
        <p:nvSpPr>
          <p:cNvPr id="2" name="TextBox 1"/>
          <p:cNvSpPr txBox="1"/>
          <p:nvPr/>
        </p:nvSpPr>
        <p:spPr>
          <a:xfrm>
            <a:off x="1290318" y="1282701"/>
            <a:ext cx="6634482" cy="369332"/>
          </a:xfrm>
          <a:prstGeom prst="rect">
            <a:avLst/>
          </a:prstGeom>
          <a:noFill/>
        </p:spPr>
        <p:txBody>
          <a:bodyPr wrap="square" rtlCol="0">
            <a:spAutoFit/>
          </a:bodyPr>
          <a:lstStyle/>
          <a:p>
            <a:r>
              <a:rPr lang="en-US" dirty="0" err="1"/>
              <a:t>Astable</a:t>
            </a:r>
            <a:r>
              <a:rPr lang="en-US" dirty="0"/>
              <a:t> Mode outputs an oscillating pulse signal/waveform.</a:t>
            </a:r>
          </a:p>
        </p:txBody>
      </p:sp>
      <p:pic>
        <p:nvPicPr>
          <p:cNvPr id="3" name="astabl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0658" y="1833164"/>
            <a:ext cx="6662341" cy="4155867"/>
          </a:xfrm>
          <a:prstGeom prst="rect">
            <a:avLst/>
          </a:prstGeom>
        </p:spPr>
      </p:pic>
    </p:spTree>
    <p:extLst>
      <p:ext uri="{BB962C8B-B14F-4D97-AF65-F5344CB8AC3E}">
        <p14:creationId xmlns:p14="http://schemas.microsoft.com/office/powerpoint/2010/main" val="492073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0"/>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Astable</a:t>
            </a:r>
            <a:r>
              <a:rPr lang="en-US" sz="5000" b="1" dirty="0" smtClean="0">
                <a:solidFill>
                  <a:schemeClr val="dk1"/>
                </a:solidFill>
                <a:latin typeface="Raleway"/>
                <a:ea typeface="Raleway"/>
                <a:cs typeface="Raleway"/>
                <a:sym typeface="Raleway"/>
              </a:rPr>
              <a:t> Mode Circuit</a:t>
            </a:r>
            <a:endParaRPr lang="en-US" sz="5000" b="1" dirty="0">
              <a:solidFill>
                <a:schemeClr val="dk1"/>
              </a:solidFill>
              <a:latin typeface="Raleway"/>
              <a:ea typeface="Raleway"/>
              <a:cs typeface="Raleway"/>
              <a:sym typeface="Raleway"/>
            </a:endParaRPr>
          </a:p>
        </p:txBody>
      </p:sp>
      <p:pic>
        <p:nvPicPr>
          <p:cNvPr id="2" name="Picture 1" descr="555_pot_b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259" y="1229431"/>
            <a:ext cx="6087783" cy="5338056"/>
          </a:xfrm>
          <a:prstGeom prst="rect">
            <a:avLst/>
          </a:prstGeom>
        </p:spPr>
      </p:pic>
    </p:spTree>
    <p:extLst>
      <p:ext uri="{BB962C8B-B14F-4D97-AF65-F5344CB8AC3E}">
        <p14:creationId xmlns:p14="http://schemas.microsoft.com/office/powerpoint/2010/main" val="22787064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IMG_20141118_15314914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59" y="33457"/>
            <a:ext cx="3852333" cy="6858000"/>
          </a:xfrm>
          <a:prstGeom prst="rect">
            <a:avLst/>
          </a:prstGeom>
        </p:spPr>
      </p:pic>
      <p:sp>
        <p:nvSpPr>
          <p:cNvPr id="7" name="TextBox 6"/>
          <p:cNvSpPr txBox="1"/>
          <p:nvPr/>
        </p:nvSpPr>
        <p:spPr>
          <a:xfrm>
            <a:off x="4796099" y="514221"/>
            <a:ext cx="3530716" cy="1015663"/>
          </a:xfrm>
          <a:prstGeom prst="rect">
            <a:avLst/>
          </a:prstGeom>
          <a:noFill/>
        </p:spPr>
        <p:txBody>
          <a:bodyPr wrap="square" rtlCol="0">
            <a:spAutoFit/>
          </a:bodyPr>
          <a:lstStyle/>
          <a:p>
            <a:r>
              <a:rPr lang="en-US" sz="2000" dirty="0"/>
              <a:t>Connect power and ground to pins 8 and 1 of the 555 timer (red and black wires).</a:t>
            </a:r>
            <a:endParaRPr lang="en-US" sz="2000" b="1" dirty="0"/>
          </a:p>
        </p:txBody>
      </p:sp>
    </p:spTree>
    <p:extLst>
      <p:ext uri="{BB962C8B-B14F-4D97-AF65-F5344CB8AC3E}">
        <p14:creationId xmlns:p14="http://schemas.microsoft.com/office/powerpoint/2010/main" val="30740880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707886"/>
          </a:xfrm>
          <a:prstGeom prst="rect">
            <a:avLst/>
          </a:prstGeom>
          <a:noFill/>
        </p:spPr>
        <p:txBody>
          <a:bodyPr wrap="square" rtlCol="0">
            <a:spAutoFit/>
          </a:bodyPr>
          <a:lstStyle/>
          <a:p>
            <a:r>
              <a:rPr lang="en-US" sz="2000" dirty="0"/>
              <a:t>connect a 0.01uF capacitor between pins 5 and 1. </a:t>
            </a:r>
            <a:endParaRPr lang="en-US" sz="2000" b="1" dirty="0"/>
          </a:p>
        </p:txBody>
      </p:sp>
      <p:pic>
        <p:nvPicPr>
          <p:cNvPr id="5" name="Picture 4" descr="IMG_20141118_15351404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61" y="0"/>
            <a:ext cx="3852333" cy="6858000"/>
          </a:xfrm>
          <a:prstGeom prst="rect">
            <a:avLst/>
          </a:prstGeom>
        </p:spPr>
      </p:pic>
    </p:spTree>
    <p:extLst>
      <p:ext uri="{BB962C8B-B14F-4D97-AF65-F5344CB8AC3E}">
        <p14:creationId xmlns:p14="http://schemas.microsoft.com/office/powerpoint/2010/main" val="174273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1631216"/>
          </a:xfrm>
          <a:prstGeom prst="rect">
            <a:avLst/>
          </a:prstGeom>
          <a:noFill/>
        </p:spPr>
        <p:txBody>
          <a:bodyPr wrap="square" rtlCol="0">
            <a:spAutoFit/>
          </a:bodyPr>
          <a:lstStyle/>
          <a:p>
            <a:r>
              <a:rPr lang="en-US" sz="2000" dirty="0"/>
              <a:t>Connect a 0.47uF capacitor between pins 1 and 6, make sure that </a:t>
            </a:r>
            <a:r>
              <a:rPr lang="en-US" sz="2000" b="1" dirty="0"/>
              <a:t>the negative lead of the capacitor is connected to pin 1</a:t>
            </a:r>
          </a:p>
        </p:txBody>
      </p:sp>
      <p:pic>
        <p:nvPicPr>
          <p:cNvPr id="2" name="Picture 1" descr="IMG_20141118_15361186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154" y="0"/>
            <a:ext cx="3852333" cy="6858000"/>
          </a:xfrm>
          <a:prstGeom prst="rect">
            <a:avLst/>
          </a:prstGeom>
        </p:spPr>
      </p:pic>
    </p:spTree>
    <p:extLst>
      <p:ext uri="{BB962C8B-B14F-4D97-AF65-F5344CB8AC3E}">
        <p14:creationId xmlns:p14="http://schemas.microsoft.com/office/powerpoint/2010/main" val="6297618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191" name="Shape 191"/>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192" name="Shape 192"/>
          <p:cNvPicPr preferRelativeResize="0"/>
          <p:nvPr/>
        </p:nvPicPr>
        <p:blipFill>
          <a:blip r:embed="rId4">
            <a:alphaModFix/>
          </a:blip>
          <a:stretch>
            <a:fillRect/>
          </a:stretch>
        </p:blipFill>
        <p:spPr>
          <a:xfrm>
            <a:off x="2858800" y="1794625"/>
            <a:ext cx="2876550" cy="2876550"/>
          </a:xfrm>
          <a:prstGeom prst="rect">
            <a:avLst/>
          </a:prstGeom>
          <a:noFill/>
          <a:ln>
            <a:noFill/>
          </a:ln>
        </p:spPr>
      </p:pic>
      <p:pic>
        <p:nvPicPr>
          <p:cNvPr id="193" name="Shape 193"/>
          <p:cNvPicPr preferRelativeResize="0"/>
          <p:nvPr/>
        </p:nvPicPr>
        <p:blipFill>
          <a:blip r:embed="rId5">
            <a:alphaModFix/>
          </a:blip>
          <a:stretch>
            <a:fillRect/>
          </a:stretch>
        </p:blipFill>
        <p:spPr>
          <a:xfrm>
            <a:off x="4763800" y="296900"/>
            <a:ext cx="3343275" cy="942975"/>
          </a:xfrm>
          <a:prstGeom prst="rect">
            <a:avLst/>
          </a:prstGeom>
          <a:noFill/>
          <a:ln>
            <a:noFill/>
          </a:ln>
        </p:spPr>
      </p:pic>
    </p:spTree>
    <p:extLst>
      <p:ext uri="{BB962C8B-B14F-4D97-AF65-F5344CB8AC3E}">
        <p14:creationId xmlns:p14="http://schemas.microsoft.com/office/powerpoint/2010/main" val="34119322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707886"/>
          </a:xfrm>
          <a:prstGeom prst="rect">
            <a:avLst/>
          </a:prstGeom>
          <a:noFill/>
        </p:spPr>
        <p:txBody>
          <a:bodyPr wrap="square" rtlCol="0">
            <a:spAutoFit/>
          </a:bodyPr>
          <a:lstStyle/>
          <a:p>
            <a:r>
              <a:rPr lang="en-US" sz="2000" dirty="0"/>
              <a:t>Wire a 10kohm resistor between pin 6 and 7.</a:t>
            </a:r>
            <a:endParaRPr lang="en-US" sz="2000" b="1" dirty="0"/>
          </a:p>
        </p:txBody>
      </p:sp>
      <p:pic>
        <p:nvPicPr>
          <p:cNvPr id="3" name="Picture 2" descr="IMG_20141118_15372027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166" y="0"/>
            <a:ext cx="3852333" cy="6858000"/>
          </a:xfrm>
          <a:prstGeom prst="rect">
            <a:avLst/>
          </a:prstGeom>
        </p:spPr>
      </p:pic>
    </p:spTree>
    <p:extLst>
      <p:ext uri="{BB962C8B-B14F-4D97-AF65-F5344CB8AC3E}">
        <p14:creationId xmlns:p14="http://schemas.microsoft.com/office/powerpoint/2010/main" val="9727155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1146527" y="397426"/>
            <a:ext cx="6619760" cy="707886"/>
          </a:xfrm>
          <a:prstGeom prst="rect">
            <a:avLst/>
          </a:prstGeom>
          <a:noFill/>
        </p:spPr>
        <p:txBody>
          <a:bodyPr wrap="square" rtlCol="0">
            <a:spAutoFit/>
          </a:bodyPr>
          <a:lstStyle/>
          <a:p>
            <a:r>
              <a:rPr lang="en-US" sz="2000" dirty="0"/>
              <a:t>Wire </a:t>
            </a:r>
            <a:r>
              <a:rPr lang="en-US" sz="2000" dirty="0" smtClean="0"/>
              <a:t>a potentiometer :  wire outer leg to power. </a:t>
            </a:r>
          </a:p>
          <a:p>
            <a:r>
              <a:rPr lang="en-US" sz="2000" dirty="0" smtClean="0"/>
              <a:t>Wire center leg to pin 7 </a:t>
            </a:r>
            <a:endParaRPr lang="en-US" sz="2000" b="1" dirty="0"/>
          </a:p>
        </p:txBody>
      </p:sp>
      <p:pic>
        <p:nvPicPr>
          <p:cNvPr id="6" name="Picture 5" descr="IMG_20141118_15432737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31043"/>
            <a:ext cx="9144000" cy="5136444"/>
          </a:xfrm>
          <a:prstGeom prst="rect">
            <a:avLst/>
          </a:prstGeom>
        </p:spPr>
      </p:pic>
    </p:spTree>
    <p:extLst>
      <p:ext uri="{BB962C8B-B14F-4D97-AF65-F5344CB8AC3E}">
        <p14:creationId xmlns:p14="http://schemas.microsoft.com/office/powerpoint/2010/main" val="30960069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75399" y="654435"/>
            <a:ext cx="3149401" cy="1015663"/>
          </a:xfrm>
          <a:prstGeom prst="rect">
            <a:avLst/>
          </a:prstGeom>
          <a:noFill/>
        </p:spPr>
        <p:txBody>
          <a:bodyPr wrap="square" rtlCol="0">
            <a:spAutoFit/>
          </a:bodyPr>
          <a:lstStyle/>
          <a:p>
            <a:r>
              <a:rPr lang="en-US" sz="2000" dirty="0"/>
              <a:t>Use jumper wire to connect pins 4 and 8 to each other </a:t>
            </a:r>
            <a:r>
              <a:rPr lang="en-US" sz="2000" dirty="0" smtClean="0"/>
              <a:t>(blue) </a:t>
            </a:r>
            <a:endParaRPr lang="en-US" sz="2000" b="1" dirty="0"/>
          </a:p>
        </p:txBody>
      </p:sp>
      <p:pic>
        <p:nvPicPr>
          <p:cNvPr id="3" name="Picture 2" descr="IMG_20141118_15440824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045" y="-1643260"/>
            <a:ext cx="4775399" cy="8501260"/>
          </a:xfrm>
          <a:prstGeom prst="rect">
            <a:avLst/>
          </a:prstGeom>
        </p:spPr>
      </p:pic>
    </p:spTree>
    <p:extLst>
      <p:ext uri="{BB962C8B-B14F-4D97-AF65-F5344CB8AC3E}">
        <p14:creationId xmlns:p14="http://schemas.microsoft.com/office/powerpoint/2010/main" val="29019390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75399" y="654435"/>
            <a:ext cx="3149401" cy="1015663"/>
          </a:xfrm>
          <a:prstGeom prst="rect">
            <a:avLst/>
          </a:prstGeom>
          <a:noFill/>
        </p:spPr>
        <p:txBody>
          <a:bodyPr wrap="square" rtlCol="0">
            <a:spAutoFit/>
          </a:bodyPr>
          <a:lstStyle/>
          <a:p>
            <a:r>
              <a:rPr lang="en-US" sz="2000" dirty="0"/>
              <a:t>Use jumper wire to connect pins 2 and 6 to each other (yellow)</a:t>
            </a:r>
            <a:endParaRPr lang="en-US" sz="2000" b="1" dirty="0"/>
          </a:p>
        </p:txBody>
      </p:sp>
      <p:pic>
        <p:nvPicPr>
          <p:cNvPr id="2" name="Picture 1" descr="IMG_20141118_15444636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13169"/>
            <a:ext cx="4196767" cy="7471169"/>
          </a:xfrm>
          <a:prstGeom prst="rect">
            <a:avLst/>
          </a:prstGeom>
        </p:spPr>
      </p:pic>
    </p:spTree>
    <p:extLst>
      <p:ext uri="{BB962C8B-B14F-4D97-AF65-F5344CB8AC3E}">
        <p14:creationId xmlns:p14="http://schemas.microsoft.com/office/powerpoint/2010/main" val="226841293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5300937" y="654435"/>
            <a:ext cx="3552550" cy="1938992"/>
          </a:xfrm>
          <a:prstGeom prst="rect">
            <a:avLst/>
          </a:prstGeom>
          <a:noFill/>
        </p:spPr>
        <p:txBody>
          <a:bodyPr wrap="square" rtlCol="0">
            <a:spAutoFit/>
          </a:bodyPr>
          <a:lstStyle/>
          <a:p>
            <a:r>
              <a:rPr lang="en-US" sz="2000" dirty="0"/>
              <a:t>Attach the positive lead of a speaker to pin 3 of the 555 </a:t>
            </a:r>
            <a:r>
              <a:rPr lang="en-US" sz="2000" dirty="0" smtClean="0"/>
              <a:t>timer</a:t>
            </a:r>
          </a:p>
          <a:p>
            <a:endParaRPr lang="en-US" sz="2000" dirty="0" smtClean="0"/>
          </a:p>
          <a:p>
            <a:r>
              <a:rPr lang="en-US" sz="2000" dirty="0" smtClean="0"/>
              <a:t>connect </a:t>
            </a:r>
            <a:r>
              <a:rPr lang="en-US" sz="2000" dirty="0"/>
              <a:t>the negative lead to ground (pin 1).</a:t>
            </a:r>
            <a:endParaRPr lang="en-US" sz="2000" b="1" dirty="0"/>
          </a:p>
        </p:txBody>
      </p:sp>
      <p:pic>
        <p:nvPicPr>
          <p:cNvPr id="3" name="Picture 2" descr="IMG_20141118_15573192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3260"/>
            <a:ext cx="4775399" cy="8501260"/>
          </a:xfrm>
          <a:prstGeom prst="rect">
            <a:avLst/>
          </a:prstGeom>
        </p:spPr>
      </p:pic>
    </p:spTree>
    <p:extLst>
      <p:ext uri="{BB962C8B-B14F-4D97-AF65-F5344CB8AC3E}">
        <p14:creationId xmlns:p14="http://schemas.microsoft.com/office/powerpoint/2010/main" val="8551536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5300937" y="654435"/>
            <a:ext cx="3552550" cy="2554545"/>
          </a:xfrm>
          <a:prstGeom prst="rect">
            <a:avLst/>
          </a:prstGeom>
          <a:noFill/>
        </p:spPr>
        <p:txBody>
          <a:bodyPr wrap="square" rtlCol="0">
            <a:spAutoFit/>
          </a:bodyPr>
          <a:lstStyle/>
          <a:p>
            <a:r>
              <a:rPr lang="en-US" sz="2000" b="1" dirty="0"/>
              <a:t>When you power this circuit you should begin to hear the pulse waveform coming from the 555.  </a:t>
            </a:r>
            <a:endParaRPr lang="en-US" sz="2000" b="1" dirty="0" smtClean="0"/>
          </a:p>
          <a:p>
            <a:endParaRPr lang="en-US" sz="2000" b="1" dirty="0"/>
          </a:p>
          <a:p>
            <a:r>
              <a:rPr lang="en-US" sz="2000" b="1" dirty="0" smtClean="0"/>
              <a:t>Turn </a:t>
            </a:r>
            <a:r>
              <a:rPr lang="en-US" sz="2000" b="1" dirty="0"/>
              <a:t>the potentiometer to change the frequency of this pulse wave. </a:t>
            </a:r>
          </a:p>
        </p:txBody>
      </p:sp>
      <p:pic>
        <p:nvPicPr>
          <p:cNvPr id="3" name="Picture 2" descr="IMG_20141118_15573192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43260"/>
            <a:ext cx="4775399" cy="8501260"/>
          </a:xfrm>
          <a:prstGeom prst="rect">
            <a:avLst/>
          </a:prstGeom>
        </p:spPr>
      </p:pic>
    </p:spTree>
    <p:extLst>
      <p:ext uri="{BB962C8B-B14F-4D97-AF65-F5344CB8AC3E}">
        <p14:creationId xmlns:p14="http://schemas.microsoft.com/office/powerpoint/2010/main" val="16573490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Tree>
    <p:extLst>
      <p:ext uri="{BB962C8B-B14F-4D97-AF65-F5344CB8AC3E}">
        <p14:creationId xmlns:p14="http://schemas.microsoft.com/office/powerpoint/2010/main" val="9463214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238137"/>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smtClean="0">
                <a:solidFill>
                  <a:schemeClr val="dk1"/>
                </a:solidFill>
                <a:latin typeface="Raleway"/>
                <a:ea typeface="Raleway"/>
                <a:cs typeface="Raleway"/>
                <a:sym typeface="Raleway"/>
              </a:rPr>
              <a:t>Potentiometer as variable resistor</a:t>
            </a:r>
            <a:endParaRPr lang="en-US" sz="5000" b="1" dirty="0">
              <a:solidFill>
                <a:schemeClr val="dk1"/>
              </a:solidFill>
              <a:latin typeface="Raleway"/>
              <a:ea typeface="Raleway"/>
              <a:cs typeface="Raleway"/>
              <a:sym typeface="Raleway"/>
            </a:endParaRPr>
          </a:p>
        </p:txBody>
      </p:sp>
      <p:pic>
        <p:nvPicPr>
          <p:cNvPr id="6" name="Picture 5" descr="ima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007" y="1946431"/>
            <a:ext cx="4598239" cy="3866274"/>
          </a:xfrm>
          <a:prstGeom prst="rect">
            <a:avLst/>
          </a:prstGeom>
        </p:spPr>
      </p:pic>
    </p:spTree>
    <p:extLst>
      <p:ext uri="{BB962C8B-B14F-4D97-AF65-F5344CB8AC3E}">
        <p14:creationId xmlns:p14="http://schemas.microsoft.com/office/powerpoint/2010/main" val="22355483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238137"/>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smtClean="0">
                <a:solidFill>
                  <a:schemeClr val="dk1"/>
                </a:solidFill>
                <a:latin typeface="Raleway"/>
                <a:ea typeface="Raleway"/>
                <a:cs typeface="Raleway"/>
                <a:sym typeface="Raleway"/>
              </a:rPr>
              <a:t>Potentiometer as variable resistor</a:t>
            </a:r>
            <a:endParaRPr lang="en-US" sz="5000" b="1" dirty="0">
              <a:solidFill>
                <a:schemeClr val="dk1"/>
              </a:solidFill>
              <a:latin typeface="Raleway"/>
              <a:ea typeface="Raleway"/>
              <a:cs typeface="Raleway"/>
              <a:sym typeface="Raleway"/>
            </a:endParaRPr>
          </a:p>
        </p:txBody>
      </p:sp>
      <p:pic>
        <p:nvPicPr>
          <p:cNvPr id="2" name="Picture 1" descr="FEKNHEQH5JCLQFC.MEDIUM.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48" y="2288758"/>
            <a:ext cx="4989395" cy="3323584"/>
          </a:xfrm>
          <a:prstGeom prst="rect">
            <a:avLst/>
          </a:prstGeom>
        </p:spPr>
      </p:pic>
      <p:pic>
        <p:nvPicPr>
          <p:cNvPr id="3" name="Picture 2" descr="F7YRXNEH4VQDOLB.MEDIUM.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435" y="2734543"/>
            <a:ext cx="3998052" cy="2663218"/>
          </a:xfrm>
          <a:prstGeom prst="rect">
            <a:avLst/>
          </a:prstGeom>
        </p:spPr>
      </p:pic>
      <p:sp>
        <p:nvSpPr>
          <p:cNvPr id="4" name="TextBox 3"/>
          <p:cNvSpPr txBox="1"/>
          <p:nvPr/>
        </p:nvSpPr>
        <p:spPr>
          <a:xfrm>
            <a:off x="1144868" y="2272878"/>
            <a:ext cx="2102108" cy="461665"/>
          </a:xfrm>
          <a:prstGeom prst="rect">
            <a:avLst/>
          </a:prstGeom>
          <a:noFill/>
        </p:spPr>
        <p:txBody>
          <a:bodyPr wrap="none" rtlCol="0">
            <a:spAutoFit/>
          </a:bodyPr>
          <a:lstStyle/>
          <a:p>
            <a:r>
              <a:rPr lang="en-US" sz="2400" dirty="0" smtClean="0"/>
              <a:t>Voltage Divider </a:t>
            </a:r>
            <a:endParaRPr lang="en-US" sz="2400" dirty="0"/>
          </a:p>
        </p:txBody>
      </p:sp>
      <p:sp>
        <p:nvSpPr>
          <p:cNvPr id="8" name="TextBox 7"/>
          <p:cNvSpPr txBox="1"/>
          <p:nvPr/>
        </p:nvSpPr>
        <p:spPr>
          <a:xfrm>
            <a:off x="5866987" y="2315216"/>
            <a:ext cx="2291463" cy="461665"/>
          </a:xfrm>
          <a:prstGeom prst="rect">
            <a:avLst/>
          </a:prstGeom>
          <a:noFill/>
        </p:spPr>
        <p:txBody>
          <a:bodyPr wrap="none" rtlCol="0">
            <a:spAutoFit/>
          </a:bodyPr>
          <a:lstStyle/>
          <a:p>
            <a:r>
              <a:rPr lang="en-US" sz="2400" dirty="0" smtClean="0"/>
              <a:t>Variable Resistor </a:t>
            </a:r>
            <a:endParaRPr lang="en-US" sz="2400" dirty="0"/>
          </a:p>
        </p:txBody>
      </p:sp>
    </p:spTree>
    <p:extLst>
      <p:ext uri="{BB962C8B-B14F-4D97-AF65-F5344CB8AC3E}">
        <p14:creationId xmlns:p14="http://schemas.microsoft.com/office/powerpoint/2010/main" val="14048505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589283" y="296745"/>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Variable Resistor</a:t>
            </a:r>
            <a:endParaRPr lang="en-US" sz="5000" b="1" dirty="0">
              <a:solidFill>
                <a:schemeClr val="dk1"/>
              </a:solidFill>
              <a:latin typeface="Raleway"/>
              <a:ea typeface="Raleway"/>
              <a:cs typeface="Raleway"/>
              <a:sym typeface="Raleway"/>
            </a:endParaRPr>
          </a:p>
        </p:txBody>
      </p:sp>
      <p:pic>
        <p:nvPicPr>
          <p:cNvPr id="3" name="Picture 2"/>
          <p:cNvPicPr>
            <a:picLocks noChangeAspect="1"/>
          </p:cNvPicPr>
          <p:nvPr/>
        </p:nvPicPr>
        <p:blipFill>
          <a:blip r:embed="rId4"/>
          <a:stretch>
            <a:fillRect/>
          </a:stretch>
        </p:blipFill>
        <p:spPr>
          <a:xfrm>
            <a:off x="2063647" y="1439745"/>
            <a:ext cx="5387142" cy="4031668"/>
          </a:xfrm>
          <a:prstGeom prst="rect">
            <a:avLst/>
          </a:prstGeom>
        </p:spPr>
      </p:pic>
    </p:spTree>
    <p:extLst>
      <p:ext uri="{BB962C8B-B14F-4D97-AF65-F5344CB8AC3E}">
        <p14:creationId xmlns:p14="http://schemas.microsoft.com/office/powerpoint/2010/main" val="31936675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228" name="Shape 228"/>
          <p:cNvSpPr txBox="1">
            <a:spLocks noGrp="1"/>
          </p:cNvSpPr>
          <p:nvPr>
            <p:ph type="ctrTitle" idx="4294967295"/>
          </p:nvPr>
        </p:nvSpPr>
        <p:spPr>
          <a:xfrm>
            <a:off x="814162" y="2201837"/>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dk1"/>
              </a:buClr>
              <a:buSzPct val="25000"/>
              <a:buFont typeface="Raleway"/>
              <a:buNone/>
            </a:pPr>
            <a:r>
              <a:rPr lang="en-US" sz="5000" b="1" dirty="0">
                <a:solidFill>
                  <a:schemeClr val="dk1"/>
                </a:solidFill>
                <a:latin typeface="Raleway"/>
                <a:ea typeface="Raleway"/>
                <a:cs typeface="Raleway"/>
                <a:sym typeface="Raleway"/>
              </a:rPr>
              <a:t>Let’s make </a:t>
            </a:r>
            <a:r>
              <a:rPr lang="en-US" sz="5000" b="1" dirty="0" smtClean="0">
                <a:solidFill>
                  <a:schemeClr val="dk1"/>
                </a:solidFill>
                <a:latin typeface="Raleway"/>
                <a:ea typeface="Raleway"/>
                <a:cs typeface="Raleway"/>
                <a:sym typeface="Raleway"/>
              </a:rPr>
              <a:t/>
            </a:r>
            <a:br>
              <a:rPr lang="en-US" sz="5000" b="1" dirty="0" smtClean="0">
                <a:solidFill>
                  <a:schemeClr val="dk1"/>
                </a:solidFill>
                <a:latin typeface="Raleway"/>
                <a:ea typeface="Raleway"/>
                <a:cs typeface="Raleway"/>
                <a:sym typeface="Raleway"/>
              </a:rPr>
            </a:br>
            <a:r>
              <a:rPr lang="en-US" sz="5000" b="1" dirty="0" smtClean="0">
                <a:solidFill>
                  <a:schemeClr val="dk1"/>
                </a:solidFill>
                <a:latin typeface="Raleway"/>
                <a:ea typeface="Raleway"/>
                <a:cs typeface="Raleway"/>
                <a:sym typeface="Raleway"/>
              </a:rPr>
              <a:t>pencil and paper</a:t>
            </a:r>
            <a:br>
              <a:rPr lang="en-US" sz="5000" b="1" dirty="0" smtClean="0">
                <a:solidFill>
                  <a:schemeClr val="dk1"/>
                </a:solidFill>
                <a:latin typeface="Raleway"/>
                <a:ea typeface="Raleway"/>
                <a:cs typeface="Raleway"/>
                <a:sym typeface="Raleway"/>
              </a:rPr>
            </a:br>
            <a:r>
              <a:rPr lang="en-US" sz="5000" b="1" dirty="0" smtClean="0">
                <a:solidFill>
                  <a:schemeClr val="dk1"/>
                </a:solidFill>
                <a:latin typeface="Raleway"/>
                <a:ea typeface="Raleway"/>
                <a:cs typeface="Raleway"/>
                <a:sym typeface="Raleway"/>
              </a:rPr>
              <a:t>circuits</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443989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177676"/>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Pulse waveform</a:t>
            </a:r>
            <a:endParaRPr lang="en-US" sz="5000" b="1" dirty="0">
              <a:solidFill>
                <a:schemeClr val="dk1"/>
              </a:solidFill>
              <a:latin typeface="Raleway"/>
              <a:ea typeface="Raleway"/>
              <a:cs typeface="Raleway"/>
              <a:sym typeface="Raleway"/>
            </a:endParaRPr>
          </a:p>
        </p:txBody>
      </p:sp>
      <p:pic>
        <p:nvPicPr>
          <p:cNvPr id="2" name="Picture 1" descr="800px-Dutycycle.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16" y="2252938"/>
            <a:ext cx="8151884" cy="2853159"/>
          </a:xfrm>
          <a:prstGeom prst="rect">
            <a:avLst/>
          </a:prstGeom>
        </p:spPr>
      </p:pic>
      <p:sp>
        <p:nvSpPr>
          <p:cNvPr id="3" name="TextBox 2"/>
          <p:cNvSpPr txBox="1"/>
          <p:nvPr/>
        </p:nvSpPr>
        <p:spPr>
          <a:xfrm>
            <a:off x="1027961" y="1320676"/>
            <a:ext cx="7430239" cy="369332"/>
          </a:xfrm>
          <a:prstGeom prst="rect">
            <a:avLst/>
          </a:prstGeom>
          <a:noFill/>
        </p:spPr>
        <p:txBody>
          <a:bodyPr wrap="none" rtlCol="0">
            <a:spAutoFit/>
          </a:bodyPr>
          <a:lstStyle/>
          <a:p>
            <a:r>
              <a:rPr lang="en-US" dirty="0"/>
              <a:t> The 555 timer is a chip that can be used to create pulses of various durations</a:t>
            </a:r>
          </a:p>
        </p:txBody>
      </p:sp>
    </p:spTree>
    <p:extLst>
      <p:ext uri="{BB962C8B-B14F-4D97-AF65-F5344CB8AC3E}">
        <p14:creationId xmlns:p14="http://schemas.microsoft.com/office/powerpoint/2010/main" val="42332840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descr="555_reset_buttons_b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049" y="501699"/>
            <a:ext cx="7430153" cy="5854602"/>
          </a:xfrm>
          <a:prstGeom prst="rect">
            <a:avLst/>
          </a:prstGeom>
        </p:spPr>
      </p:pic>
      <p:pic>
        <p:nvPicPr>
          <p:cNvPr id="206" name="Shape 206"/>
          <p:cNvPicPr preferRelativeResize="0"/>
          <p:nvPr/>
        </p:nvPicPr>
        <p:blipFill>
          <a:blip r:embed="rId4">
            <a:alphaModFix/>
          </a:blip>
          <a:stretch>
            <a:fillRect/>
          </a:stretch>
        </p:blipFill>
        <p:spPr>
          <a:xfrm>
            <a:off x="7924800" y="5638800"/>
            <a:ext cx="928687" cy="928687"/>
          </a:xfrm>
          <a:prstGeom prst="rect">
            <a:avLst/>
          </a:prstGeom>
          <a:noFill/>
          <a:ln>
            <a:noFill/>
          </a:ln>
        </p:spPr>
      </p:pic>
      <p:sp>
        <p:nvSpPr>
          <p:cNvPr id="5" name="Shape 228"/>
          <p:cNvSpPr txBox="1">
            <a:spLocks/>
          </p:cNvSpPr>
          <p:nvPr/>
        </p:nvSpPr>
        <p:spPr>
          <a:xfrm>
            <a:off x="589283" y="0"/>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pPr>
            <a:r>
              <a:rPr lang="en-US" sz="5000" b="1" dirty="0" err="1" smtClean="0">
                <a:solidFill>
                  <a:schemeClr val="dk1"/>
                </a:solidFill>
                <a:latin typeface="Raleway"/>
                <a:ea typeface="Raleway"/>
                <a:cs typeface="Raleway"/>
                <a:sym typeface="Raleway"/>
              </a:rPr>
              <a:t>Bistable</a:t>
            </a:r>
            <a:r>
              <a:rPr lang="en-US" sz="5000" b="1" dirty="0" smtClean="0">
                <a:solidFill>
                  <a:schemeClr val="dk1"/>
                </a:solidFill>
                <a:latin typeface="Raleway"/>
                <a:ea typeface="Raleway"/>
                <a:cs typeface="Raleway"/>
                <a:sym typeface="Raleway"/>
              </a:rPr>
              <a:t> </a:t>
            </a:r>
            <a:r>
              <a:rPr lang="en-US" sz="5000" b="1" dirty="0" smtClean="0">
                <a:solidFill>
                  <a:schemeClr val="dk1"/>
                </a:solidFill>
                <a:latin typeface="Raleway"/>
                <a:ea typeface="Raleway"/>
                <a:cs typeface="Raleway"/>
                <a:sym typeface="Raleway"/>
              </a:rPr>
              <a:t>Mode Circuit</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7175860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pic>
        <p:nvPicPr>
          <p:cNvPr id="2" name="Picture 1" descr="IMG_20141118_15314914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59" y="33457"/>
            <a:ext cx="3852333" cy="6858000"/>
          </a:xfrm>
          <a:prstGeom prst="rect">
            <a:avLst/>
          </a:prstGeom>
        </p:spPr>
      </p:pic>
      <p:sp>
        <p:nvSpPr>
          <p:cNvPr id="7" name="TextBox 6"/>
          <p:cNvSpPr txBox="1"/>
          <p:nvPr/>
        </p:nvSpPr>
        <p:spPr>
          <a:xfrm>
            <a:off x="4796099" y="514221"/>
            <a:ext cx="3530716" cy="1015663"/>
          </a:xfrm>
          <a:prstGeom prst="rect">
            <a:avLst/>
          </a:prstGeom>
          <a:noFill/>
        </p:spPr>
        <p:txBody>
          <a:bodyPr wrap="square" rtlCol="0">
            <a:spAutoFit/>
          </a:bodyPr>
          <a:lstStyle/>
          <a:p>
            <a:r>
              <a:rPr lang="en-US" sz="2000" dirty="0"/>
              <a:t>Connect power and ground to pins 8 and 1 of the 555 timer (red and black wires).</a:t>
            </a:r>
            <a:endParaRPr lang="en-US" sz="2000" b="1" dirty="0"/>
          </a:p>
        </p:txBody>
      </p:sp>
    </p:spTree>
    <p:extLst>
      <p:ext uri="{BB962C8B-B14F-4D97-AF65-F5344CB8AC3E}">
        <p14:creationId xmlns:p14="http://schemas.microsoft.com/office/powerpoint/2010/main" val="16027608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707886"/>
          </a:xfrm>
          <a:prstGeom prst="rect">
            <a:avLst/>
          </a:prstGeom>
          <a:noFill/>
        </p:spPr>
        <p:txBody>
          <a:bodyPr wrap="square" rtlCol="0">
            <a:spAutoFit/>
          </a:bodyPr>
          <a:lstStyle/>
          <a:p>
            <a:r>
              <a:rPr lang="en-US" sz="2000" dirty="0"/>
              <a:t>connect a 0.01uF capacitor between pins 5 and 1. </a:t>
            </a:r>
            <a:endParaRPr lang="en-US" sz="2000" b="1" dirty="0"/>
          </a:p>
        </p:txBody>
      </p:sp>
      <p:pic>
        <p:nvPicPr>
          <p:cNvPr id="2" name="Picture 1" descr="IMG_20141118_16053702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12962053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400110"/>
          </a:xfrm>
          <a:prstGeom prst="rect">
            <a:avLst/>
          </a:prstGeom>
          <a:noFill/>
        </p:spPr>
        <p:txBody>
          <a:bodyPr wrap="square" rtlCol="0">
            <a:spAutoFit/>
          </a:bodyPr>
          <a:lstStyle/>
          <a:p>
            <a:r>
              <a:rPr lang="en-US" sz="2000" dirty="0" smtClean="0"/>
              <a:t>Connect pin 6 to ground. </a:t>
            </a:r>
            <a:endParaRPr lang="en-US" sz="2000" b="1" dirty="0"/>
          </a:p>
        </p:txBody>
      </p:sp>
      <p:pic>
        <p:nvPicPr>
          <p:cNvPr id="5" name="Picture 4" descr="IMG_20141118_16073354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42336587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796099" y="514221"/>
            <a:ext cx="3530716" cy="1015663"/>
          </a:xfrm>
          <a:prstGeom prst="rect">
            <a:avLst/>
          </a:prstGeom>
          <a:noFill/>
        </p:spPr>
        <p:txBody>
          <a:bodyPr wrap="square" rtlCol="0">
            <a:spAutoFit/>
          </a:bodyPr>
          <a:lstStyle/>
          <a:p>
            <a:r>
              <a:rPr lang="en-US" sz="2000" dirty="0" smtClean="0"/>
              <a:t>Connect resistor to pin 3 and LED (+</a:t>
            </a:r>
            <a:r>
              <a:rPr lang="en-US" sz="2000" b="1" dirty="0" smtClean="0"/>
              <a:t>) to resistor then connect to ground</a:t>
            </a:r>
            <a:endParaRPr lang="en-US" sz="2000" dirty="0" smtClean="0"/>
          </a:p>
        </p:txBody>
      </p:sp>
      <p:pic>
        <p:nvPicPr>
          <p:cNvPr id="2" name="Picture 1" descr="IMG_20141118_1607407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23895654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707886"/>
          </a:xfrm>
          <a:prstGeom prst="rect">
            <a:avLst/>
          </a:prstGeom>
          <a:noFill/>
        </p:spPr>
        <p:txBody>
          <a:bodyPr wrap="square" rtlCol="0">
            <a:spAutoFit/>
          </a:bodyPr>
          <a:lstStyle/>
          <a:p>
            <a:r>
              <a:rPr lang="en-US" sz="2000" dirty="0"/>
              <a:t>Wire a 10Kohm resistor between pin 4 and </a:t>
            </a:r>
            <a:r>
              <a:rPr lang="en-US" sz="2000" dirty="0" smtClean="0"/>
              <a:t>Power (red)</a:t>
            </a:r>
          </a:p>
        </p:txBody>
      </p:sp>
      <p:pic>
        <p:nvPicPr>
          <p:cNvPr id="3" name="Picture 2" descr="IMG_20141118_1609127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16006088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707886"/>
          </a:xfrm>
          <a:prstGeom prst="rect">
            <a:avLst/>
          </a:prstGeom>
          <a:noFill/>
        </p:spPr>
        <p:txBody>
          <a:bodyPr wrap="square" rtlCol="0">
            <a:spAutoFit/>
          </a:bodyPr>
          <a:lstStyle/>
          <a:p>
            <a:r>
              <a:rPr lang="en-US" sz="2000" dirty="0"/>
              <a:t>Wire a 10Kohm resistor pin 2 </a:t>
            </a:r>
            <a:r>
              <a:rPr lang="en-US" sz="2000" dirty="0" smtClean="0"/>
              <a:t>and Red (</a:t>
            </a:r>
            <a:r>
              <a:rPr lang="en-US" sz="2000" dirty="0" err="1" smtClean="0"/>
              <a:t>Vcc</a:t>
            </a:r>
            <a:r>
              <a:rPr lang="en-US" sz="2000" dirty="0"/>
              <a:t>)</a:t>
            </a:r>
            <a:r>
              <a:rPr lang="en-US" sz="2000" dirty="0" smtClean="0"/>
              <a:t>.</a:t>
            </a:r>
          </a:p>
        </p:txBody>
      </p:sp>
      <p:pic>
        <p:nvPicPr>
          <p:cNvPr id="3" name="Picture 2" descr="IMG_20141118_160912707.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8045875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707886"/>
          </a:xfrm>
          <a:prstGeom prst="rect">
            <a:avLst/>
          </a:prstGeom>
          <a:noFill/>
        </p:spPr>
        <p:txBody>
          <a:bodyPr wrap="square" rtlCol="0">
            <a:spAutoFit/>
          </a:bodyPr>
          <a:lstStyle/>
          <a:p>
            <a:r>
              <a:rPr lang="en-US" sz="2000" dirty="0" smtClean="0"/>
              <a:t>Place two push buttons on the board</a:t>
            </a:r>
          </a:p>
        </p:txBody>
      </p:sp>
      <p:pic>
        <p:nvPicPr>
          <p:cNvPr id="2" name="Picture 1" descr="IMG_20141118_16104817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17873548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1323439"/>
          </a:xfrm>
          <a:prstGeom prst="rect">
            <a:avLst/>
          </a:prstGeom>
          <a:noFill/>
        </p:spPr>
        <p:txBody>
          <a:bodyPr wrap="square" rtlCol="0">
            <a:spAutoFit/>
          </a:bodyPr>
          <a:lstStyle/>
          <a:p>
            <a:r>
              <a:rPr lang="en-US" sz="2000" dirty="0" smtClean="0"/>
              <a:t>Button A – wire to pin 2</a:t>
            </a:r>
          </a:p>
          <a:p>
            <a:endParaRPr lang="en-US" sz="2000" dirty="0"/>
          </a:p>
          <a:p>
            <a:r>
              <a:rPr lang="en-US" sz="2000" dirty="0" smtClean="0"/>
              <a:t>Button B  - wire to pin 4</a:t>
            </a:r>
          </a:p>
          <a:p>
            <a:endParaRPr lang="en-US" sz="2000" dirty="0" smtClean="0"/>
          </a:p>
        </p:txBody>
      </p:sp>
      <p:pic>
        <p:nvPicPr>
          <p:cNvPr id="2" name="Picture 1" descr="IMG_20141118_16104817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798245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589283" y="296745"/>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Variable Resistor</a:t>
            </a:r>
            <a:endParaRPr lang="en-US" sz="5000" b="1" dirty="0">
              <a:solidFill>
                <a:schemeClr val="dk1"/>
              </a:solidFill>
              <a:latin typeface="Raleway"/>
              <a:ea typeface="Raleway"/>
              <a:cs typeface="Raleway"/>
              <a:sym typeface="Raleway"/>
            </a:endParaRPr>
          </a:p>
        </p:txBody>
      </p:sp>
      <p:pic>
        <p:nvPicPr>
          <p:cNvPr id="3" name="Picture 2"/>
          <p:cNvPicPr>
            <a:picLocks noChangeAspect="1"/>
          </p:cNvPicPr>
          <p:nvPr/>
        </p:nvPicPr>
        <p:blipFill>
          <a:blip r:embed="rId4"/>
          <a:stretch>
            <a:fillRect/>
          </a:stretch>
        </p:blipFill>
        <p:spPr>
          <a:xfrm>
            <a:off x="2063647" y="1439745"/>
            <a:ext cx="5387142" cy="4031668"/>
          </a:xfrm>
          <a:prstGeom prst="rect">
            <a:avLst/>
          </a:prstGeom>
        </p:spPr>
      </p:pic>
    </p:spTree>
    <p:extLst>
      <p:ext uri="{BB962C8B-B14F-4D97-AF65-F5344CB8AC3E}">
        <p14:creationId xmlns:p14="http://schemas.microsoft.com/office/powerpoint/2010/main" val="14105411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2246769"/>
          </a:xfrm>
          <a:prstGeom prst="rect">
            <a:avLst/>
          </a:prstGeom>
          <a:noFill/>
        </p:spPr>
        <p:txBody>
          <a:bodyPr wrap="square" rtlCol="0">
            <a:spAutoFit/>
          </a:bodyPr>
          <a:lstStyle/>
          <a:p>
            <a:r>
              <a:rPr lang="en-US" sz="2000" dirty="0" smtClean="0"/>
              <a:t>Button A – opposite side to ground (black)</a:t>
            </a:r>
          </a:p>
          <a:p>
            <a:endParaRPr lang="en-US" sz="2000" dirty="0"/>
          </a:p>
          <a:p>
            <a:r>
              <a:rPr lang="en-US" sz="2000" dirty="0" smtClean="0"/>
              <a:t>Button B  - </a:t>
            </a:r>
            <a:r>
              <a:rPr lang="en-US" sz="2000" dirty="0"/>
              <a:t>opposite side to ground (black)</a:t>
            </a:r>
          </a:p>
          <a:p>
            <a:endParaRPr lang="en-US" sz="2000" dirty="0" smtClean="0"/>
          </a:p>
          <a:p>
            <a:endParaRPr lang="en-US" sz="2000" dirty="0" smtClean="0"/>
          </a:p>
        </p:txBody>
      </p:sp>
      <p:pic>
        <p:nvPicPr>
          <p:cNvPr id="3" name="Picture 2" descr="IMG_20141118_16113557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2333" cy="6858000"/>
          </a:xfrm>
          <a:prstGeom prst="rect">
            <a:avLst/>
          </a:prstGeom>
        </p:spPr>
      </p:pic>
    </p:spTree>
    <p:extLst>
      <p:ext uri="{BB962C8B-B14F-4D97-AF65-F5344CB8AC3E}">
        <p14:creationId xmlns:p14="http://schemas.microsoft.com/office/powerpoint/2010/main" val="40890429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6" name="Shape 206"/>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7" name="TextBox 6"/>
          <p:cNvSpPr txBox="1"/>
          <p:nvPr/>
        </p:nvSpPr>
        <p:spPr>
          <a:xfrm>
            <a:off x="4641214" y="514221"/>
            <a:ext cx="3530716" cy="5016758"/>
          </a:xfrm>
          <a:prstGeom prst="rect">
            <a:avLst/>
          </a:prstGeom>
          <a:noFill/>
        </p:spPr>
        <p:txBody>
          <a:bodyPr wrap="square" rtlCol="0">
            <a:spAutoFit/>
          </a:bodyPr>
          <a:lstStyle/>
          <a:p>
            <a:r>
              <a:rPr lang="en-US" sz="2000" dirty="0"/>
              <a:t>Press the button attached to pin 2 (trigger)</a:t>
            </a:r>
            <a:r>
              <a:rPr lang="en-US" sz="2000" dirty="0" smtClean="0"/>
              <a:t>. </a:t>
            </a:r>
            <a:r>
              <a:rPr lang="en-US" sz="2000" dirty="0"/>
              <a:t>=  The LED should light </a:t>
            </a:r>
            <a:r>
              <a:rPr lang="en-US" sz="2000" dirty="0" smtClean="0"/>
              <a:t>up = high state</a:t>
            </a:r>
          </a:p>
          <a:p>
            <a:endParaRPr lang="en-US" sz="2000" dirty="0"/>
          </a:p>
          <a:p>
            <a:r>
              <a:rPr lang="en-US" sz="2000" dirty="0"/>
              <a:t>Now press the pin 4 (reset button) = this will cause the output to go low and turn the LED off</a:t>
            </a:r>
            <a:r>
              <a:rPr lang="en-US" sz="2000" dirty="0" smtClean="0"/>
              <a:t>.</a:t>
            </a:r>
          </a:p>
          <a:p>
            <a:endParaRPr lang="en-US" sz="2000" dirty="0"/>
          </a:p>
          <a:p>
            <a:r>
              <a:rPr lang="en-US" sz="2000" dirty="0"/>
              <a:t>Now you have created a circuit that toggles between two stable states based on which button was last </a:t>
            </a:r>
            <a:r>
              <a:rPr lang="en-US" sz="2000" dirty="0" smtClean="0"/>
              <a:t>pressed. </a:t>
            </a:r>
          </a:p>
          <a:p>
            <a:endParaRPr lang="en-US" sz="2000" dirty="0"/>
          </a:p>
          <a:p>
            <a:endParaRPr lang="en-US" sz="2000" dirty="0" smtClean="0"/>
          </a:p>
          <a:p>
            <a:endParaRPr lang="en-US" sz="2000" dirty="0" smtClean="0"/>
          </a:p>
        </p:txBody>
      </p:sp>
      <p:pic>
        <p:nvPicPr>
          <p:cNvPr id="2" name="Picture 1" descr="IMG_20141118_16124910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32660177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ctrTitle"/>
          </p:nvPr>
        </p:nvSpPr>
        <p:spPr>
          <a:xfrm>
            <a:off x="685800" y="2286000"/>
            <a:ext cx="77724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lt1"/>
              </a:buClr>
              <a:buSzPct val="25000"/>
              <a:buFont typeface="Times New Roman"/>
              <a:buNone/>
            </a:pPr>
            <a:r>
              <a:rPr lang="en-US" sz="4400" b="0" i="0" u="none" strike="noStrike" cap="none" baseline="0">
                <a:solidFill>
                  <a:schemeClr val="lt1"/>
                </a:solidFill>
                <a:latin typeface="Times New Roman"/>
                <a:ea typeface="Times New Roman"/>
                <a:cs typeface="Times New Roman"/>
                <a:sym typeface="Times New Roman"/>
              </a:rPr>
              <a:t>Arduino diagram1</a:t>
            </a:r>
          </a:p>
        </p:txBody>
      </p:sp>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589283" y="2439974"/>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How does it work?</a:t>
            </a:r>
            <a:endParaRPr lang="en-US" sz="5000" b="1"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42425288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7" name="Shape 227"/>
          <p:cNvPicPr preferRelativeResize="0"/>
          <p:nvPr/>
        </p:nvPicPr>
        <p:blipFill>
          <a:blip r:embed="rId3">
            <a:alphaModFix/>
          </a:blip>
          <a:stretch>
            <a:fillRect/>
          </a:stretch>
        </p:blipFill>
        <p:spPr>
          <a:xfrm>
            <a:off x="7924800" y="5638800"/>
            <a:ext cx="928687" cy="928687"/>
          </a:xfrm>
          <a:prstGeom prst="rect">
            <a:avLst/>
          </a:prstGeom>
          <a:noFill/>
          <a:ln>
            <a:noFill/>
          </a:ln>
        </p:spPr>
      </p:pic>
      <p:sp>
        <p:nvSpPr>
          <p:cNvPr id="6" name="Shape 228"/>
          <p:cNvSpPr txBox="1">
            <a:spLocks/>
          </p:cNvSpPr>
          <p:nvPr/>
        </p:nvSpPr>
        <p:spPr>
          <a:xfrm>
            <a:off x="589283" y="296745"/>
            <a:ext cx="7772400" cy="1143000"/>
          </a:xfrm>
          <a:prstGeom prst="rect">
            <a:avLst/>
          </a:prstGeom>
          <a:noFill/>
          <a:ln>
            <a:noFill/>
          </a:ln>
        </p:spPr>
        <p:txBody>
          <a:bodyPr vert="horz" lIns="91425" tIns="45700" rIns="91425" bIns="45700" rtlCol="0" anchor="ctr"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spcBef>
                <a:spcPts val="0"/>
              </a:spcBef>
              <a:buClr>
                <a:schemeClr val="dk1"/>
              </a:buClr>
              <a:buSzPct val="25000"/>
              <a:buFont typeface="Raleway"/>
              <a:buNone/>
            </a:pPr>
            <a:r>
              <a:rPr lang="en-US" sz="5000" b="1" dirty="0" smtClean="0">
                <a:solidFill>
                  <a:schemeClr val="dk1"/>
                </a:solidFill>
                <a:latin typeface="Raleway"/>
                <a:ea typeface="Raleway"/>
                <a:cs typeface="Raleway"/>
                <a:sym typeface="Raleway"/>
              </a:rPr>
              <a:t>Change Resistance</a:t>
            </a:r>
            <a:endParaRPr lang="en-US" sz="5000" b="1" dirty="0">
              <a:solidFill>
                <a:schemeClr val="dk1"/>
              </a:solidFill>
              <a:latin typeface="Raleway"/>
              <a:ea typeface="Raleway"/>
              <a:cs typeface="Raleway"/>
              <a:sym typeface="Raleway"/>
            </a:endParaRPr>
          </a:p>
        </p:txBody>
      </p:sp>
      <p:sp>
        <p:nvSpPr>
          <p:cNvPr id="7" name="Rectangle 6"/>
          <p:cNvSpPr/>
          <p:nvPr/>
        </p:nvSpPr>
        <p:spPr>
          <a:xfrm>
            <a:off x="1491150" y="2268085"/>
            <a:ext cx="6124661" cy="3955712"/>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1972257" y="2603507"/>
            <a:ext cx="5562600" cy="3276600"/>
          </a:xfrm>
          <a:prstGeom prst="rect">
            <a:avLst/>
          </a:prstGeom>
        </p:spPr>
      </p:pic>
      <p:sp>
        <p:nvSpPr>
          <p:cNvPr id="2" name="TextBox 1"/>
          <p:cNvSpPr txBox="1"/>
          <p:nvPr/>
        </p:nvSpPr>
        <p:spPr>
          <a:xfrm>
            <a:off x="1491150" y="1323610"/>
            <a:ext cx="6124661" cy="646331"/>
          </a:xfrm>
          <a:prstGeom prst="rect">
            <a:avLst/>
          </a:prstGeom>
          <a:noFill/>
        </p:spPr>
        <p:txBody>
          <a:bodyPr wrap="square" rtlCol="0">
            <a:spAutoFit/>
          </a:bodyPr>
          <a:lstStyle/>
          <a:p>
            <a:r>
              <a:rPr lang="en-US" dirty="0" smtClean="0"/>
              <a:t>All </a:t>
            </a:r>
            <a:r>
              <a:rPr lang="en-US" dirty="0"/>
              <a:t>else being equal, if there is an increase in resistance, the current flow will be reduced.</a:t>
            </a:r>
          </a:p>
        </p:txBody>
      </p:sp>
    </p:spTree>
    <p:extLst>
      <p:ext uri="{BB962C8B-B14F-4D97-AF65-F5344CB8AC3E}">
        <p14:creationId xmlns:p14="http://schemas.microsoft.com/office/powerpoint/2010/main" val="30217841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2571</TotalTime>
  <Words>1121</Words>
  <Application>Microsoft Macintosh PowerPoint</Application>
  <PresentationFormat>On-screen Show (4:3)</PresentationFormat>
  <Paragraphs>140</Paragraphs>
  <Slides>71</Slides>
  <Notes>70</Notes>
  <HiddenSlides>0</HiddenSlides>
  <MMClips>2</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Office Theme</vt:lpstr>
      <vt:lpstr>Introduction  to Circuits</vt:lpstr>
      <vt:lpstr>What does Codasign do?</vt:lpstr>
      <vt:lpstr>PowerPoint Presentation</vt:lpstr>
      <vt:lpstr>Arduino diagram1</vt:lpstr>
      <vt:lpstr>Arduino diagram1</vt:lpstr>
      <vt:lpstr>Arduino diagram1</vt:lpstr>
      <vt:lpstr>Arduino diagram1</vt:lpstr>
      <vt:lpstr>Arduino diagram1</vt:lpstr>
      <vt:lpstr>PowerPoint Presentation</vt:lpstr>
      <vt:lpstr>Arduino diagram1</vt:lpstr>
      <vt:lpstr>Arduino diagram1</vt:lpstr>
      <vt:lpstr>Arduino diagram1</vt:lpstr>
      <vt:lpstr>Arduino diagram1</vt:lpstr>
      <vt:lpstr>Arduino diagram1</vt:lpstr>
      <vt:lpstr>PowerPoint Presentation</vt:lpstr>
      <vt:lpstr>Resistor</vt:lpstr>
      <vt:lpstr>Arduino diagram1</vt:lpstr>
      <vt:lpstr>Arduino diagram1</vt:lpstr>
      <vt:lpstr>Arduino diagram1</vt:lpstr>
      <vt:lpstr>PowerPoint Presentation</vt:lpstr>
      <vt:lpstr>Arduino diagram1</vt:lpstr>
      <vt:lpstr>Arduino diagram1</vt:lpstr>
      <vt:lpstr>Arduino diagram1</vt:lpstr>
      <vt:lpstr>Arduino diagram1</vt:lpstr>
      <vt:lpstr>Arduino diagram1</vt:lpstr>
      <vt:lpstr>Arduino diagram1</vt:lpstr>
      <vt:lpstr>Arduino diagram1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Arduino diagram1</vt:lpstr>
      <vt:lpstr>Arduino diagram1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Arduino diagram1</vt:lpstr>
      <vt:lpstr>Arduino diagram1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QMUL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Circuits</dc:title>
  <dc:creator>Pollie Barden</dc:creator>
  <cp:lastModifiedBy>Pollie Barden</cp:lastModifiedBy>
  <cp:revision>35</cp:revision>
  <cp:lastPrinted>2014-11-19T16:41:35Z</cp:lastPrinted>
  <dcterms:created xsi:type="dcterms:W3CDTF">2014-11-13T16:15:44Z</dcterms:created>
  <dcterms:modified xsi:type="dcterms:W3CDTF">2014-11-22T22:34:05Z</dcterms:modified>
</cp:coreProperties>
</file>